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46" r:id="rId2"/>
    <p:sldId id="304" r:id="rId3"/>
    <p:sldId id="257" r:id="rId4"/>
    <p:sldId id="258" r:id="rId5"/>
    <p:sldId id="305" r:id="rId6"/>
    <p:sldId id="350" r:id="rId7"/>
    <p:sldId id="295" r:id="rId8"/>
    <p:sldId id="296" r:id="rId9"/>
    <p:sldId id="303" r:id="rId10"/>
    <p:sldId id="302" r:id="rId11"/>
    <p:sldId id="306" r:id="rId12"/>
    <p:sldId id="307" r:id="rId13"/>
    <p:sldId id="300" r:id="rId14"/>
    <p:sldId id="301" r:id="rId15"/>
    <p:sldId id="352" r:id="rId16"/>
    <p:sldId id="354" r:id="rId17"/>
    <p:sldId id="353" r:id="rId18"/>
  </p:sldIdLst>
  <p:sldSz cx="12192000" cy="6858000"/>
  <p:notesSz cx="6858000" cy="9144000"/>
  <p:embeddedFontLst>
    <p:embeddedFont>
      <p:font typeface="나눔고딕OTF" panose="020B0600000101010101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찬희" initials="이찬" lastIdx="2" clrIdx="0">
    <p:extLst>
      <p:ext uri="{19B8F6BF-5375-455C-9EA6-DF929625EA0E}">
        <p15:presenceInfo xmlns:p15="http://schemas.microsoft.com/office/powerpoint/2012/main" userId="7ddac02e1c0db5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5F2"/>
    <a:srgbClr val="FFD37B"/>
    <a:srgbClr val="A7E2F0"/>
    <a:srgbClr val="9CD5E2"/>
    <a:srgbClr val="5870B4"/>
    <a:srgbClr val="85FFEA"/>
    <a:srgbClr val="DEADFF"/>
    <a:srgbClr val="C5D3FF"/>
    <a:srgbClr val="00307E"/>
    <a:srgbClr val="1F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72" autoAdjust="0"/>
    <p:restoredTop sz="95214" autoAdjust="0"/>
  </p:normalViewPr>
  <p:slideViewPr>
    <p:cSldViewPr snapToGrid="0">
      <p:cViewPr varScale="1">
        <p:scale>
          <a:sx n="114" d="100"/>
          <a:sy n="114" d="100"/>
        </p:scale>
        <p:origin x="7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ch07\B4_&#48152;&#46020;&#52404;&#44277;&#51221;(Wafer)\&#48512;&#54616;&#48516;&#49437;%20&#50641;&#49472;&#47196;%20&#48516;&#49437;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당사 매출상승률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0" cap="rnd">
              <a:solidFill>
                <a:srgbClr val="0085F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rgbClr val="0085F2"/>
              </a:solidFill>
              <a:ln>
                <a:solidFill>
                  <a:srgbClr val="0085F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Sheet1!$A$2:$E$2</c:f>
              <c:numCache>
                <c:formatCode>General</c:formatCode>
                <c:ptCount val="5"/>
                <c:pt idx="0">
                  <c:v>2018.12</c:v>
                </c:pt>
                <c:pt idx="1">
                  <c:v>2019.06</c:v>
                </c:pt>
                <c:pt idx="2">
                  <c:v>2019.12</c:v>
                </c:pt>
                <c:pt idx="3">
                  <c:v>2020.06</c:v>
                </c:pt>
                <c:pt idx="4">
                  <c:v>2020.12</c:v>
                </c:pt>
              </c:numCache>
            </c:numRef>
          </c:cat>
          <c:val>
            <c:numRef>
              <c:f>Sheet1!$A$3:$E$3</c:f>
              <c:numCache>
                <c:formatCode>0%</c:formatCode>
                <c:ptCount val="5"/>
                <c:pt idx="0">
                  <c:v>0.17</c:v>
                </c:pt>
                <c:pt idx="1">
                  <c:v>0.13</c:v>
                </c:pt>
                <c:pt idx="2">
                  <c:v>0.08</c:v>
                </c:pt>
                <c:pt idx="3">
                  <c:v>0.05</c:v>
                </c:pt>
                <c:pt idx="4">
                  <c:v>0.04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11-4191-99BE-3F55AC545B2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46284831"/>
        <c:axId val="1946284415"/>
      </c:lineChart>
      <c:catAx>
        <c:axId val="194628483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46284415"/>
        <c:crosses val="autoZero"/>
        <c:auto val="1"/>
        <c:lblAlgn val="ctr"/>
        <c:lblOffset val="100"/>
        <c:noMultiLvlLbl val="0"/>
      </c:catAx>
      <c:valAx>
        <c:axId val="194628441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46284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'부하분석 엑셀로 분석'!$C$1</c:f>
              <c:strCache>
                <c:ptCount val="1"/>
                <c:pt idx="0">
                  <c:v>총생산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'부하분석 엑셀로 분석'!$C$2:$C$83</c:f>
              <c:numCache>
                <c:formatCode>General</c:formatCode>
                <c:ptCount val="82"/>
                <c:pt idx="0">
                  <c:v>62814</c:v>
                </c:pt>
                <c:pt idx="1">
                  <c:v>25992</c:v>
                </c:pt>
                <c:pt idx="2">
                  <c:v>64980</c:v>
                </c:pt>
                <c:pt idx="3">
                  <c:v>25992</c:v>
                </c:pt>
                <c:pt idx="4">
                  <c:v>88806</c:v>
                </c:pt>
                <c:pt idx="5">
                  <c:v>25992</c:v>
                </c:pt>
                <c:pt idx="6">
                  <c:v>64980</c:v>
                </c:pt>
                <c:pt idx="7">
                  <c:v>25992</c:v>
                </c:pt>
                <c:pt idx="8">
                  <c:v>62814</c:v>
                </c:pt>
                <c:pt idx="9">
                  <c:v>64980</c:v>
                </c:pt>
                <c:pt idx="10">
                  <c:v>25992</c:v>
                </c:pt>
                <c:pt idx="11">
                  <c:v>62814</c:v>
                </c:pt>
                <c:pt idx="12">
                  <c:v>25992</c:v>
                </c:pt>
                <c:pt idx="13">
                  <c:v>71478</c:v>
                </c:pt>
                <c:pt idx="14">
                  <c:v>25992</c:v>
                </c:pt>
                <c:pt idx="15">
                  <c:v>62814</c:v>
                </c:pt>
                <c:pt idx="16">
                  <c:v>25992</c:v>
                </c:pt>
                <c:pt idx="17">
                  <c:v>62814</c:v>
                </c:pt>
                <c:pt idx="18">
                  <c:v>62814</c:v>
                </c:pt>
                <c:pt idx="19">
                  <c:v>25992</c:v>
                </c:pt>
                <c:pt idx="20">
                  <c:v>47652</c:v>
                </c:pt>
                <c:pt idx="21">
                  <c:v>25992</c:v>
                </c:pt>
                <c:pt idx="22">
                  <c:v>93138</c:v>
                </c:pt>
                <c:pt idx="23">
                  <c:v>25992</c:v>
                </c:pt>
                <c:pt idx="24">
                  <c:v>62814</c:v>
                </c:pt>
                <c:pt idx="25">
                  <c:v>25992</c:v>
                </c:pt>
                <c:pt idx="26">
                  <c:v>62814</c:v>
                </c:pt>
                <c:pt idx="27">
                  <c:v>62814</c:v>
                </c:pt>
                <c:pt idx="28">
                  <c:v>25992</c:v>
                </c:pt>
                <c:pt idx="29">
                  <c:v>62814</c:v>
                </c:pt>
                <c:pt idx="30">
                  <c:v>25992</c:v>
                </c:pt>
                <c:pt idx="31">
                  <c:v>90972</c:v>
                </c:pt>
                <c:pt idx="32">
                  <c:v>25992</c:v>
                </c:pt>
                <c:pt idx="33">
                  <c:v>62814</c:v>
                </c:pt>
                <c:pt idx="34">
                  <c:v>25992</c:v>
                </c:pt>
                <c:pt idx="35">
                  <c:v>60648</c:v>
                </c:pt>
                <c:pt idx="36">
                  <c:v>62814</c:v>
                </c:pt>
                <c:pt idx="37">
                  <c:v>25992</c:v>
                </c:pt>
                <c:pt idx="38">
                  <c:v>51984</c:v>
                </c:pt>
                <c:pt idx="39">
                  <c:v>23826</c:v>
                </c:pt>
                <c:pt idx="40">
                  <c:v>97470</c:v>
                </c:pt>
                <c:pt idx="41">
                  <c:v>23826</c:v>
                </c:pt>
                <c:pt idx="42">
                  <c:v>56316</c:v>
                </c:pt>
                <c:pt idx="43">
                  <c:v>19494</c:v>
                </c:pt>
                <c:pt idx="44">
                  <c:v>56316</c:v>
                </c:pt>
                <c:pt idx="45">
                  <c:v>56316</c:v>
                </c:pt>
                <c:pt idx="46">
                  <c:v>19494</c:v>
                </c:pt>
                <c:pt idx="47">
                  <c:v>43320</c:v>
                </c:pt>
                <c:pt idx="48">
                  <c:v>19494</c:v>
                </c:pt>
                <c:pt idx="49">
                  <c:v>93138</c:v>
                </c:pt>
                <c:pt idx="50">
                  <c:v>19494</c:v>
                </c:pt>
                <c:pt idx="51">
                  <c:v>56316</c:v>
                </c:pt>
                <c:pt idx="52">
                  <c:v>19494</c:v>
                </c:pt>
                <c:pt idx="53">
                  <c:v>56316</c:v>
                </c:pt>
                <c:pt idx="54">
                  <c:v>56316</c:v>
                </c:pt>
                <c:pt idx="55">
                  <c:v>19494</c:v>
                </c:pt>
                <c:pt idx="56">
                  <c:v>56316</c:v>
                </c:pt>
                <c:pt idx="57">
                  <c:v>19494</c:v>
                </c:pt>
                <c:pt idx="58">
                  <c:v>75810</c:v>
                </c:pt>
                <c:pt idx="59">
                  <c:v>19494</c:v>
                </c:pt>
                <c:pt idx="60">
                  <c:v>56316</c:v>
                </c:pt>
                <c:pt idx="61">
                  <c:v>19494</c:v>
                </c:pt>
                <c:pt idx="62">
                  <c:v>56316</c:v>
                </c:pt>
                <c:pt idx="63">
                  <c:v>56316</c:v>
                </c:pt>
                <c:pt idx="64">
                  <c:v>19494</c:v>
                </c:pt>
                <c:pt idx="65">
                  <c:v>56316</c:v>
                </c:pt>
                <c:pt idx="66">
                  <c:v>19494</c:v>
                </c:pt>
                <c:pt idx="67">
                  <c:v>93138</c:v>
                </c:pt>
                <c:pt idx="68">
                  <c:v>19494</c:v>
                </c:pt>
                <c:pt idx="69">
                  <c:v>56316</c:v>
                </c:pt>
                <c:pt idx="70">
                  <c:v>19494</c:v>
                </c:pt>
                <c:pt idx="71">
                  <c:v>38988</c:v>
                </c:pt>
                <c:pt idx="72">
                  <c:v>56316</c:v>
                </c:pt>
                <c:pt idx="73">
                  <c:v>19494</c:v>
                </c:pt>
                <c:pt idx="74">
                  <c:v>56316</c:v>
                </c:pt>
                <c:pt idx="75">
                  <c:v>19494</c:v>
                </c:pt>
                <c:pt idx="76">
                  <c:v>73644</c:v>
                </c:pt>
                <c:pt idx="77">
                  <c:v>19494</c:v>
                </c:pt>
                <c:pt idx="78">
                  <c:v>56316</c:v>
                </c:pt>
                <c:pt idx="79">
                  <c:v>19494</c:v>
                </c:pt>
                <c:pt idx="80">
                  <c:v>56316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99-485B-94CA-270C1E0849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0830527"/>
        <c:axId val="800831359"/>
      </c:barChart>
      <c:catAx>
        <c:axId val="800830527"/>
        <c:scaling>
          <c:orientation val="minMax"/>
        </c:scaling>
        <c:delete val="1"/>
        <c:axPos val="b"/>
        <c:majorTickMark val="out"/>
        <c:minorTickMark val="none"/>
        <c:tickLblPos val="nextTo"/>
        <c:crossAx val="800831359"/>
        <c:crosses val="autoZero"/>
        <c:auto val="1"/>
        <c:lblAlgn val="ctr"/>
        <c:lblOffset val="100"/>
        <c:noMultiLvlLbl val="0"/>
      </c:catAx>
      <c:valAx>
        <c:axId val="800831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0830527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r"/>
      <c:layout>
        <c:manualLayout>
          <c:xMode val="edge"/>
          <c:yMode val="edge"/>
          <c:x val="0.71941226434711503"/>
          <c:y val="0.20204822355713528"/>
          <c:w val="0.21517482985764785"/>
          <c:h val="0.1757598184051821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BD68D6B-3A93-4A74-9319-ECEF7A59E4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BEB194-66BF-46A3-A1DF-7080A2CBB8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91A94-71E1-4D3D-A196-21319C566187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87C893-AD14-4CCA-8728-7A620C0515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E30B42-0DC9-4AF9-ADD4-F97F3577D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1656D-AA24-487A-BB91-CEF70D3FE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91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15036-1951-48CD-BC53-0DE69B741A28}" type="datetimeFigureOut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38D6E-1A5B-4276-ABDD-C44BC7B80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651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D265E-CEA3-40F2-81BE-416F1DE68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08D624-20A6-403A-82DB-BE1CE208C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D948BC-C640-44EA-8D4B-70A8F43E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221C1-12A0-4B02-B253-32A944545C2C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4D36E-D23D-4E4E-97F3-3CA4451A2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E71220-00E8-42EB-9CF3-F4E73538D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/>
          <a:lstStyle/>
          <a:p>
            <a:fld id="{7C35AA06-5F22-4BC2-B40C-D07DE322E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812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26EB1-7680-476D-AC46-40099ED6C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46B7CF-95B6-4755-AD86-D32944E7C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455A2C-8183-4A12-B396-E2D1838D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2E4B-AD37-40B9-8853-7BF15AD57C68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29BA0-5082-41B2-9F25-955553C7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B294976-0653-4512-A6CA-696C9B35F2EB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257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844A21-F35B-460B-BF89-8DA65C0D01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B310D9-A00D-4F05-A388-EBB832156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A06DF3-3F2B-44F7-994E-C30C2EBF7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596D9-C2FA-45CF-BD3C-6322920D9FFA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3D6CE9-C215-4957-AC2E-3C588519F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96D4E3D5-0E66-4318-9DC8-688B6714CE41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451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0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ED66A-FD0C-4E11-B6F4-6F8BB84A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530238-CFD4-4C58-B375-3CDD0ECEC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8330BB-1BFA-4CDC-B53E-AE05ABA29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5533-8E38-4E4A-94D6-D5FA5DECF856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9E9AD8-CB61-4978-8B9A-E8E4DA87C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D1451FEF-0AFD-4143-8E0A-A2523FC1B7C7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>
                <a:solidFill>
                  <a:schemeClr val="bg1"/>
                </a:solidFill>
              </a:rPr>
              <a:pPr/>
              <a:t>‹#›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D309D-8CF6-4333-B03F-37E6DB53F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1EBBD-30F3-4D26-95CF-15398A1D7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D8C8F-5CBD-42D2-A5D0-7056DC965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4658-7531-4487-8184-1609682F6A4C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147B0-2B98-4175-907E-6B53C431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C8B02F1-76EC-41BF-B46B-86564C673DA7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>
                <a:solidFill>
                  <a:schemeClr val="bg1"/>
                </a:solidFill>
              </a:rPr>
              <a:pPr/>
              <a:t>‹#›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502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67DF8-28BF-4F91-AA14-89C3A2D3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0920C-0CAA-44CF-9227-DDDB556EE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0BC896-CC04-4695-B098-1C60D0909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04BE57-54B8-4265-B09A-7F7A82E7F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D8F2E-8136-49A2-B5A8-FEF1294EE409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C01680-92F1-4836-B00B-F44D5423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15C2ACD2-9556-45A0-B8C0-C952C03A89E2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30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A4CBD-1535-415F-B485-E53EF824C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5532F4-9504-45E4-843B-D0E2DE4B5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BB630A-D8A1-491B-8095-C7F60C417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6CE3D9-333E-4F2D-97AC-EBC45DA2E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37A961-36FF-4489-9CDC-2F5F996D0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E90BCE-D6C9-4497-8FEC-0265E6D4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EB80-A7BF-4518-AD0D-3B7A1BB331C2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6C7FF0-8BC4-4152-BB55-8B9D5217D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00E7FB2A-04FB-4372-808F-465B8D7264DB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432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F448D-D937-4E96-8C89-8E673474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0053FB-7641-4C01-AA62-0F99E266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3AD48-02AB-4AE0-A4BB-BAC30E0AA424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0D575A-6D7E-4918-AD56-AFAA0AD4F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A8731-A88D-4A74-921B-7A6CE9F7BB82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00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1B38DA-94A8-4DED-9A48-97223079C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A37C5-5BB8-4F4A-92A3-A67F35925931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72E8BA-E550-4F1F-870A-7BD635E91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2ABC9609-ECE9-4654-B983-B09F34EA64D2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974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11453-5E3F-432F-BC52-AD9431B7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08E90A-762A-44F3-BA3A-B203762F5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1624E3-0BC6-47A7-A864-6AD08D6E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36847E-7720-4C2C-8B6F-E7460FD16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507C-D2D7-42F0-A612-522D8501B5FB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532195-95C2-49CE-BEB9-E33ABF5A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009960A-5426-42E1-A23B-42A42B04BC42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24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2EF14-6C1C-4EB5-9013-94642A388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841CF6-5793-43CA-AB23-054067EF1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27AA9D-5F19-4E13-A5E5-A16DE8FCC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3303A-3B61-4762-872F-1F2DD216D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27A0-B6EB-473C-A084-C70FD00284D9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EA2749-0BEE-4135-BF62-E929236DB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675C2D4-73AC-42D7-BCF0-C2E5F5EA9D07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4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89430E-73F4-492A-97BB-936F41877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CF5229-FCA0-4022-A94A-99291B2ED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95DA9A-CE46-4340-A09C-83B1EC05A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3CE4-7287-42FD-B5C4-A66898974C38}" type="datetime1">
              <a:rPr lang="ko-KR" altLang="en-US" smtClean="0"/>
              <a:t>2021-09-10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DA37DC-83CB-4AD8-8CDF-F990D46DB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223FCA4-30DB-4274-802D-9ED2D9E8C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6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10.wdp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11" Type="http://schemas.openxmlformats.org/officeDocument/2006/relationships/image" Target="../media/image42.png"/><Relationship Id="rId5" Type="http://schemas.openxmlformats.org/officeDocument/2006/relationships/image" Target="../media/image24.png"/><Relationship Id="rId10" Type="http://schemas.microsoft.com/office/2007/relationships/hdphoto" Target="../media/hdphoto12.wdp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18" Type="http://schemas.microsoft.com/office/2007/relationships/hdphoto" Target="../media/hdphoto8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17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microsoft.com/office/2007/relationships/hdphoto" Target="../media/hdphoto4.wdp"/><Relationship Id="rId19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714BF3E-45C4-4AEA-9B2B-8FAA50365C42}"/>
              </a:ext>
            </a:extLst>
          </p:cNvPr>
          <p:cNvSpPr/>
          <p:nvPr/>
        </p:nvSpPr>
        <p:spPr>
          <a:xfrm>
            <a:off x="1930241" y="988051"/>
            <a:ext cx="8597153" cy="1461244"/>
          </a:xfrm>
          <a:prstGeom prst="round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204FBE-14EE-4D20-A181-561D46D3A7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ED77-64CF-462A-BCA6-55775D8450EB}"/>
              </a:ext>
            </a:extLst>
          </p:cNvPr>
          <p:cNvSpPr txBox="1">
            <a:spLocks/>
          </p:cNvSpPr>
          <p:nvPr/>
        </p:nvSpPr>
        <p:spPr>
          <a:xfrm>
            <a:off x="1808751" y="795636"/>
            <a:ext cx="8840132" cy="157968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00000"/>
              </a:lnSpc>
            </a:pPr>
            <a:r>
              <a:rPr lang="ko-KR" altLang="en-US" sz="3800" b="1" spc="50" dirty="0" err="1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나눔고딕OTF" panose="020B0600000101010101" charset="-127"/>
                <a:ea typeface="나눔고딕OTF" panose="020B0600000101010101" charset="-127"/>
              </a:rPr>
              <a:t>공정별</a:t>
            </a:r>
            <a:r>
              <a:rPr lang="ko-KR" altLang="en-US" sz="3800" b="1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나눔고딕OTF" panose="020B0600000101010101" charset="-127"/>
                <a:ea typeface="나눔고딕OTF" panose="020B0600000101010101" charset="-127"/>
              </a:rPr>
              <a:t> 운전조건 최적화 및 실시간 모니터링 시스템 구축을 통한 불량률 감소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2D14830-31FD-4EEC-9B86-0660152B51DF}"/>
              </a:ext>
            </a:extLst>
          </p:cNvPr>
          <p:cNvCxnSpPr/>
          <p:nvPr/>
        </p:nvCxnSpPr>
        <p:spPr>
          <a:xfrm>
            <a:off x="1930241" y="988051"/>
            <a:ext cx="859715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7DF422-4D6E-4DE8-9A18-9494E5D4A0BD}"/>
              </a:ext>
            </a:extLst>
          </p:cNvPr>
          <p:cNvSpPr txBox="1"/>
          <p:nvPr/>
        </p:nvSpPr>
        <p:spPr>
          <a:xfrm>
            <a:off x="3821794" y="5094492"/>
            <a:ext cx="4814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21. 09. 10</a:t>
            </a:r>
          </a:p>
          <a:p>
            <a:pPr algn="ctr"/>
            <a:endParaRPr lang="en-US" altLang="ko-KR" b="1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</a:t>
            </a:r>
            <a:r>
              <a:rPr lang="ko-KR" altLang="en-US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반 </a:t>
            </a:r>
            <a:r>
              <a:rPr lang="en-US" altLang="ko-KR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4</a:t>
            </a:r>
            <a:r>
              <a:rPr lang="ko-KR" altLang="en-US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 </a:t>
            </a:r>
            <a:endParaRPr lang="en-US" altLang="ko-KR" b="1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김민경  </a:t>
            </a:r>
            <a:r>
              <a:rPr lang="ko-KR" altLang="en-US" b="1" dirty="0" err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서형준</a:t>
            </a:r>
            <a:r>
              <a:rPr lang="ko-KR" altLang="en-US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b="1" dirty="0" err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손유정</a:t>
            </a:r>
            <a:r>
              <a:rPr lang="ko-KR" altLang="en-US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 이영호  이찬희  </a:t>
            </a:r>
            <a:r>
              <a:rPr lang="ko-KR" altLang="en-US" b="1" dirty="0" err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임솔이</a:t>
            </a:r>
            <a:endParaRPr lang="ko-KR" altLang="en-US" b="1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F8A55D2-980F-41E1-8411-4DA039DFF134}"/>
              </a:ext>
            </a:extLst>
          </p:cNvPr>
          <p:cNvCxnSpPr/>
          <p:nvPr/>
        </p:nvCxnSpPr>
        <p:spPr>
          <a:xfrm>
            <a:off x="1930241" y="2449302"/>
            <a:ext cx="859715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EDB94BFB-A7A8-45F5-BD0E-881E18C5BE9E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26E215A9-2F66-475E-8E6A-FDEB81CEEEC1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880AD1F-36BF-46D5-9643-31A9222E2F25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FB50C6A-73E3-4FE2-88FF-118D45573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10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DD811DDD-5F12-46A5-9B3E-50257BFFF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271175"/>
              </p:ext>
            </p:extLst>
          </p:nvPr>
        </p:nvGraphicFramePr>
        <p:xfrm>
          <a:off x="6451754" y="4665214"/>
          <a:ext cx="5067711" cy="196578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0120">
                  <a:extLst>
                    <a:ext uri="{9D8B030D-6E8A-4147-A177-3AD203B41FA5}">
                      <a16:colId xmlns:a16="http://schemas.microsoft.com/office/drawing/2014/main" val="1174611199"/>
                    </a:ext>
                  </a:extLst>
                </a:gridCol>
                <a:gridCol w="979914">
                  <a:extLst>
                    <a:ext uri="{9D8B030D-6E8A-4147-A177-3AD203B41FA5}">
                      <a16:colId xmlns:a16="http://schemas.microsoft.com/office/drawing/2014/main" val="592387154"/>
                    </a:ext>
                  </a:extLst>
                </a:gridCol>
                <a:gridCol w="1068881">
                  <a:extLst>
                    <a:ext uri="{9D8B030D-6E8A-4147-A177-3AD203B41FA5}">
                      <a16:colId xmlns:a16="http://schemas.microsoft.com/office/drawing/2014/main" val="3681955397"/>
                    </a:ext>
                  </a:extLst>
                </a:gridCol>
                <a:gridCol w="1024398">
                  <a:extLst>
                    <a:ext uri="{9D8B030D-6E8A-4147-A177-3AD203B41FA5}">
                      <a16:colId xmlns:a16="http://schemas.microsoft.com/office/drawing/2014/main" val="1854787517"/>
                    </a:ext>
                  </a:extLst>
                </a:gridCol>
                <a:gridCol w="1024398">
                  <a:extLst>
                    <a:ext uri="{9D8B030D-6E8A-4147-A177-3AD203B41FA5}">
                      <a16:colId xmlns:a16="http://schemas.microsoft.com/office/drawing/2014/main" val="2028322212"/>
                    </a:ext>
                  </a:extLst>
                </a:gridCol>
              </a:tblGrid>
              <a:tr h="39564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Train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accuracy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Test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accuracy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Test F1_score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Test AUC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889604"/>
                  </a:ext>
                </a:extLst>
              </a:tr>
              <a:tr h="365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-100" baseline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Decision Tree</a:t>
                      </a:r>
                      <a:endParaRPr lang="ko-KR" altLang="en-US" sz="1050" spc="-100" baseline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0.946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0.947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0.426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0.638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881376"/>
                  </a:ext>
                </a:extLst>
              </a:tr>
              <a:tr h="365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Gradient Boosting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1.000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0.979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0.836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0.886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837500"/>
                  </a:ext>
                </a:extLst>
              </a:tr>
              <a:tr h="365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SVM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0.999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0.975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0.800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0.858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256341"/>
                  </a:ext>
                </a:extLst>
              </a:tr>
              <a:tr h="365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ANN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0.999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0.963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0.771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0.92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073154"/>
                  </a:ext>
                </a:extLst>
              </a:tr>
            </a:tbl>
          </a:graphicData>
        </a:graphic>
      </p:graphicFrame>
      <p:sp>
        <p:nvSpPr>
          <p:cNvPr id="23" name="사각형: 잘린 한쪽 모서리 22">
            <a:extLst>
              <a:ext uri="{FF2B5EF4-FFF2-40B4-BE49-F238E27FC236}">
                <a16:creationId xmlns:a16="http://schemas.microsoft.com/office/drawing/2014/main" id="{AF944949-C1AC-40CC-AA28-6D1C892DDB62}"/>
              </a:ext>
            </a:extLst>
          </p:cNvPr>
          <p:cNvSpPr/>
          <p:nvPr/>
        </p:nvSpPr>
        <p:spPr>
          <a:xfrm>
            <a:off x="868162" y="2576605"/>
            <a:ext cx="985049" cy="267223"/>
          </a:xfrm>
          <a:prstGeom prst="snip1Rect">
            <a:avLst/>
          </a:prstGeom>
          <a:solidFill>
            <a:srgbClr val="0AA6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전처리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7A9DB3E6-1B4C-40F7-A1AD-58C9FB32B519}"/>
              </a:ext>
            </a:extLst>
          </p:cNvPr>
          <p:cNvSpPr/>
          <p:nvPr/>
        </p:nvSpPr>
        <p:spPr>
          <a:xfrm>
            <a:off x="2561613" y="2576605"/>
            <a:ext cx="1120146" cy="274299"/>
          </a:xfrm>
          <a:prstGeom prst="snip1Rect">
            <a:avLst/>
          </a:prstGeom>
          <a:solidFill>
            <a:srgbClr val="0AA6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모델링</a:t>
            </a:r>
          </a:p>
        </p:txBody>
      </p:sp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E085B795-715E-41F3-9BD7-3F0EDDFF925E}"/>
              </a:ext>
            </a:extLst>
          </p:cNvPr>
          <p:cNvSpPr/>
          <p:nvPr/>
        </p:nvSpPr>
        <p:spPr>
          <a:xfrm>
            <a:off x="4323007" y="2584077"/>
            <a:ext cx="1243172" cy="266827"/>
          </a:xfrm>
          <a:prstGeom prst="snip1Rect">
            <a:avLst/>
          </a:prstGeom>
          <a:solidFill>
            <a:srgbClr val="0AA6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선정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F14DA1B-BE30-4AEB-B9DE-AEBF56D93EED}"/>
              </a:ext>
            </a:extLst>
          </p:cNvPr>
          <p:cNvSpPr/>
          <p:nvPr/>
        </p:nvSpPr>
        <p:spPr>
          <a:xfrm>
            <a:off x="868162" y="3030429"/>
            <a:ext cx="985049" cy="3384441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Oxidation</a:t>
            </a: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Soft bake</a:t>
            </a: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Lithography</a:t>
            </a:r>
          </a:p>
          <a:p>
            <a:pPr algn="ctr"/>
            <a:endParaRPr lang="ko-KR" altLang="en-US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Etching</a:t>
            </a: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Ion Implantation</a:t>
            </a:r>
            <a:endParaRPr lang="ko-KR" altLang="en-US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17FD352-CA5E-4B3E-83F9-E746839FC8F6}"/>
              </a:ext>
            </a:extLst>
          </p:cNvPr>
          <p:cNvSpPr/>
          <p:nvPr/>
        </p:nvSpPr>
        <p:spPr>
          <a:xfrm>
            <a:off x="2560376" y="3121341"/>
            <a:ext cx="1004915" cy="690691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Decision Tree</a:t>
            </a:r>
            <a:endParaRPr lang="ko-KR" altLang="en-US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BBBCEC-C728-4806-B49E-18F96DA1D7DB}"/>
              </a:ext>
            </a:extLst>
          </p:cNvPr>
          <p:cNvSpPr/>
          <p:nvPr/>
        </p:nvSpPr>
        <p:spPr>
          <a:xfrm>
            <a:off x="2560377" y="3975859"/>
            <a:ext cx="1004914" cy="690691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Gradient Boosting</a:t>
            </a:r>
            <a:endParaRPr lang="ko-KR" altLang="en-US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936D47-87B1-4BE4-91A0-0FDA5F120260}"/>
              </a:ext>
            </a:extLst>
          </p:cNvPr>
          <p:cNvSpPr/>
          <p:nvPr/>
        </p:nvSpPr>
        <p:spPr>
          <a:xfrm>
            <a:off x="2560376" y="4875477"/>
            <a:ext cx="1004914" cy="690691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SVM</a:t>
            </a:r>
            <a:endParaRPr lang="ko-KR" altLang="en-US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754489-11DD-43BE-BDAF-7EFF5D760528}"/>
              </a:ext>
            </a:extLst>
          </p:cNvPr>
          <p:cNvSpPr/>
          <p:nvPr/>
        </p:nvSpPr>
        <p:spPr>
          <a:xfrm>
            <a:off x="2560374" y="5749958"/>
            <a:ext cx="1004915" cy="690691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ANN</a:t>
            </a:r>
            <a:endParaRPr lang="ko-KR" altLang="en-US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7133A59-343C-42F0-8DEC-89796314A068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 flipV="1">
            <a:off x="2282354" y="3466687"/>
            <a:ext cx="278022" cy="265311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C7CB62D-6E0F-4CB0-82D4-4BD211A2C601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2282352" y="6095304"/>
            <a:ext cx="278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2F1EA48-9875-4CBF-83E3-3BA0CDF4F173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853211" y="4722650"/>
            <a:ext cx="419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89B4C4F-614B-422A-8B4C-2FCD36E46477}"/>
              </a:ext>
            </a:extLst>
          </p:cNvPr>
          <p:cNvCxnSpPr>
            <a:cxnSpLocks/>
          </p:cNvCxnSpPr>
          <p:nvPr/>
        </p:nvCxnSpPr>
        <p:spPr>
          <a:xfrm>
            <a:off x="2282352" y="5241024"/>
            <a:ext cx="262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13E616E-5142-4D0C-A13F-BD45132D2DF8}"/>
              </a:ext>
            </a:extLst>
          </p:cNvPr>
          <p:cNvCxnSpPr>
            <a:cxnSpLocks/>
          </p:cNvCxnSpPr>
          <p:nvPr/>
        </p:nvCxnSpPr>
        <p:spPr>
          <a:xfrm>
            <a:off x="2292139" y="4301456"/>
            <a:ext cx="278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1D683059-65F4-46C6-BC0E-862B81EB5A2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558880" y="3442918"/>
            <a:ext cx="278022" cy="265311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BA56634-1D61-40AE-97C9-D53574E00104}"/>
              </a:ext>
            </a:extLst>
          </p:cNvPr>
          <p:cNvCxnSpPr>
            <a:cxnSpLocks/>
          </p:cNvCxnSpPr>
          <p:nvPr/>
        </p:nvCxnSpPr>
        <p:spPr>
          <a:xfrm flipH="1">
            <a:off x="3558878" y="6071535"/>
            <a:ext cx="278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A284864-51B4-4532-876E-70D889AF1FC6}"/>
              </a:ext>
            </a:extLst>
          </p:cNvPr>
          <p:cNvCxnSpPr>
            <a:cxnSpLocks/>
          </p:cNvCxnSpPr>
          <p:nvPr/>
        </p:nvCxnSpPr>
        <p:spPr>
          <a:xfrm flipH="1">
            <a:off x="3558878" y="5217255"/>
            <a:ext cx="262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0A6196-B515-4EF5-8001-D195B7C88E23}"/>
              </a:ext>
            </a:extLst>
          </p:cNvPr>
          <p:cNvCxnSpPr>
            <a:cxnSpLocks/>
          </p:cNvCxnSpPr>
          <p:nvPr/>
        </p:nvCxnSpPr>
        <p:spPr>
          <a:xfrm flipH="1">
            <a:off x="3568665" y="4277687"/>
            <a:ext cx="278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2E4E9B4-2621-4C18-99CA-7EC964EB0E1F}"/>
              </a:ext>
            </a:extLst>
          </p:cNvPr>
          <p:cNvCxnSpPr>
            <a:cxnSpLocks/>
          </p:cNvCxnSpPr>
          <p:nvPr/>
        </p:nvCxnSpPr>
        <p:spPr>
          <a:xfrm>
            <a:off x="3846687" y="3963263"/>
            <a:ext cx="419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D008310-C366-4E43-97E8-9BA23014818F}"/>
              </a:ext>
            </a:extLst>
          </p:cNvPr>
          <p:cNvSpPr/>
          <p:nvPr/>
        </p:nvSpPr>
        <p:spPr>
          <a:xfrm>
            <a:off x="4391748" y="3662967"/>
            <a:ext cx="1140874" cy="588514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모델</a:t>
            </a:r>
            <a:endParaRPr lang="en-US" altLang="ko-KR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 latinLnBrk="1"/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도출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7300CCB-0662-47FB-ADB1-FB3E6C545389}"/>
              </a:ext>
            </a:extLst>
          </p:cNvPr>
          <p:cNvSpPr/>
          <p:nvPr/>
        </p:nvSpPr>
        <p:spPr>
          <a:xfrm>
            <a:off x="4432014" y="4989093"/>
            <a:ext cx="1100602" cy="588514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F1 score</a:t>
            </a:r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</a:t>
            </a:r>
            <a:endParaRPr lang="en-US" altLang="ko-KR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 latinLnBrk="1"/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통해</a:t>
            </a:r>
            <a:endParaRPr lang="en-US" altLang="ko-KR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 latinLnBrk="1"/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선정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40071D6-11EC-49AF-B97B-FB3AE3D3A690}"/>
              </a:ext>
            </a:extLst>
          </p:cNvPr>
          <p:cNvCxnSpPr>
            <a:cxnSpLocks/>
          </p:cNvCxnSpPr>
          <p:nvPr/>
        </p:nvCxnSpPr>
        <p:spPr>
          <a:xfrm>
            <a:off x="4958775" y="4277687"/>
            <a:ext cx="0" cy="597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02EED38-2222-4607-B5E5-8FDFF4DE7B22}"/>
              </a:ext>
            </a:extLst>
          </p:cNvPr>
          <p:cNvSpPr txBox="1"/>
          <p:nvPr/>
        </p:nvSpPr>
        <p:spPr>
          <a:xfrm>
            <a:off x="599897" y="1840244"/>
            <a:ext cx="1977127" cy="323165"/>
          </a:xfrm>
          <a:prstGeom prst="rect">
            <a:avLst/>
          </a:prstGeom>
          <a:solidFill>
            <a:srgbClr val="9CD5E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선정 진행도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EDA71D9-34BF-4646-8FFC-D3E0B50475D6}"/>
              </a:ext>
            </a:extLst>
          </p:cNvPr>
          <p:cNvSpPr/>
          <p:nvPr/>
        </p:nvSpPr>
        <p:spPr>
          <a:xfrm>
            <a:off x="599897" y="2160314"/>
            <a:ext cx="5293453" cy="44978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67D719B-3D59-4C14-B964-CCDB66646049}"/>
              </a:ext>
            </a:extLst>
          </p:cNvPr>
          <p:cNvSpPr/>
          <p:nvPr/>
        </p:nvSpPr>
        <p:spPr>
          <a:xfrm>
            <a:off x="6342121" y="2160314"/>
            <a:ext cx="5293453" cy="44978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D99DDCC-0247-406E-9833-D7A3D40FE9A8}"/>
              </a:ext>
            </a:extLst>
          </p:cNvPr>
          <p:cNvSpPr txBox="1"/>
          <p:nvPr/>
        </p:nvSpPr>
        <p:spPr>
          <a:xfrm>
            <a:off x="6342122" y="1840243"/>
            <a:ext cx="1977126" cy="323165"/>
          </a:xfrm>
          <a:prstGeom prst="rect">
            <a:avLst/>
          </a:prstGeom>
          <a:solidFill>
            <a:srgbClr val="9CD5E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성능 평가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A0652D-C676-4C83-B897-6C584D84B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384" y="2213501"/>
            <a:ext cx="5212634" cy="24530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DDED42-E788-457A-A3E6-0DCCBC012E23}"/>
              </a:ext>
            </a:extLst>
          </p:cNvPr>
          <p:cNvSpPr/>
          <p:nvPr/>
        </p:nvSpPr>
        <p:spPr>
          <a:xfrm>
            <a:off x="6451754" y="5477441"/>
            <a:ext cx="5067711" cy="412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02F8E71-58D9-45B6-9C48-8C738D69395D}"/>
              </a:ext>
            </a:extLst>
          </p:cNvPr>
          <p:cNvSpPr/>
          <p:nvPr/>
        </p:nvSpPr>
        <p:spPr>
          <a:xfrm>
            <a:off x="7996807" y="2325592"/>
            <a:ext cx="920917" cy="2296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6E5497C9-BA1C-413E-A84A-962DDF45D61B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5.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분석결과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578A153-AACF-4347-9613-72246D7A8B31}"/>
              </a:ext>
            </a:extLst>
          </p:cNvPr>
          <p:cNvGrpSpPr/>
          <p:nvPr/>
        </p:nvGrpSpPr>
        <p:grpSpPr>
          <a:xfrm>
            <a:off x="933413" y="1240928"/>
            <a:ext cx="195693" cy="431408"/>
            <a:chOff x="4375773" y="1943243"/>
            <a:chExt cx="792715" cy="1988451"/>
          </a:xfrm>
        </p:grpSpPr>
        <p:grpSp>
          <p:nvGrpSpPr>
            <p:cNvPr id="96" name="Group 8">
              <a:extLst>
                <a:ext uri="{FF2B5EF4-FFF2-40B4-BE49-F238E27FC236}">
                  <a16:creationId xmlns:a16="http://schemas.microsoft.com/office/drawing/2014/main" id="{6073F4BA-9C32-489E-88A4-A622FD1E093A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101" name="Oval 1">
                <a:extLst>
                  <a:ext uri="{FF2B5EF4-FFF2-40B4-BE49-F238E27FC236}">
                    <a16:creationId xmlns:a16="http://schemas.microsoft.com/office/drawing/2014/main" id="{11896608-9844-4799-8299-F02D49FF87B7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2" name="Oval 1">
                <a:extLst>
                  <a:ext uri="{FF2B5EF4-FFF2-40B4-BE49-F238E27FC236}">
                    <a16:creationId xmlns:a16="http://schemas.microsoft.com/office/drawing/2014/main" id="{5AE1C2B8-A898-44CF-AD97-617208990C10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3" name="Oval 1">
                <a:extLst>
                  <a:ext uri="{FF2B5EF4-FFF2-40B4-BE49-F238E27FC236}">
                    <a16:creationId xmlns:a16="http://schemas.microsoft.com/office/drawing/2014/main" id="{0F52B48F-738A-4C10-AC3D-92F22DE5031D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4" name="Oval 1">
                <a:extLst>
                  <a:ext uri="{FF2B5EF4-FFF2-40B4-BE49-F238E27FC236}">
                    <a16:creationId xmlns:a16="http://schemas.microsoft.com/office/drawing/2014/main" id="{097315ED-FFEA-4FD7-B759-4EC31087ECF2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7" name="Group 13">
              <a:extLst>
                <a:ext uri="{FF2B5EF4-FFF2-40B4-BE49-F238E27FC236}">
                  <a16:creationId xmlns:a16="http://schemas.microsoft.com/office/drawing/2014/main" id="{1B85BD85-628D-4D35-9C3A-CA9ABB42CDF1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98" name="Block Arc 14">
                <a:extLst>
                  <a:ext uri="{FF2B5EF4-FFF2-40B4-BE49-F238E27FC236}">
                    <a16:creationId xmlns:a16="http://schemas.microsoft.com/office/drawing/2014/main" id="{4B0D50D0-E344-41D0-9FED-9B00898A6F29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ound Same Side Corner Rectangle 30">
                <a:extLst>
                  <a:ext uri="{FF2B5EF4-FFF2-40B4-BE49-F238E27FC236}">
                    <a16:creationId xmlns:a16="http://schemas.microsoft.com/office/drawing/2014/main" id="{048362E1-5A86-438D-A8C6-D9686D3F2FF0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0" name="Round Same Side Corner Rectangle 33">
                <a:extLst>
                  <a:ext uri="{FF2B5EF4-FFF2-40B4-BE49-F238E27FC236}">
                    <a16:creationId xmlns:a16="http://schemas.microsoft.com/office/drawing/2014/main" id="{D4C9E02B-766D-47C4-A1BA-944694C490EA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BA3926AE-4BBD-4609-B574-2A7F19F000E9}"/>
              </a:ext>
            </a:extLst>
          </p:cNvPr>
          <p:cNvSpPr txBox="1"/>
          <p:nvPr/>
        </p:nvSpPr>
        <p:spPr>
          <a:xfrm>
            <a:off x="1129106" y="1276461"/>
            <a:ext cx="1038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실시간 최적 운전을 위한 불량률 발생 사전 예측 모델 개발 결과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Gradient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Boosting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선정</a:t>
            </a:r>
          </a:p>
        </p:txBody>
      </p:sp>
    </p:spTree>
    <p:extLst>
      <p:ext uri="{BB962C8B-B14F-4D97-AF65-F5344CB8AC3E}">
        <p14:creationId xmlns:p14="http://schemas.microsoft.com/office/powerpoint/2010/main" val="3872366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8DB9AB97-8EC3-4A10-B770-AC1AD986FCB4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6D3917-1E55-4C73-A808-FCEB5B22DCF1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2723CC1-8258-4EF0-A9C3-508FCA59F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11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546D8-AD70-4B23-AC4D-D54455D69A16}"/>
              </a:ext>
            </a:extLst>
          </p:cNvPr>
          <p:cNvSpPr txBox="1"/>
          <p:nvPr/>
        </p:nvSpPr>
        <p:spPr>
          <a:xfrm>
            <a:off x="5671991" y="1784558"/>
            <a:ext cx="3403462" cy="307777"/>
          </a:xfrm>
          <a:prstGeom prst="rect">
            <a:avLst/>
          </a:prstGeom>
          <a:solidFill>
            <a:srgbClr val="9CD5E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Boxplot</a:t>
            </a:r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이용한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공정별 최적조건</a:t>
            </a:r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도출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F49D53-756C-4276-88B9-6E6EEB60CFF6}"/>
              </a:ext>
            </a:extLst>
          </p:cNvPr>
          <p:cNvSpPr txBox="1"/>
          <p:nvPr/>
        </p:nvSpPr>
        <p:spPr>
          <a:xfrm>
            <a:off x="8012425" y="2179362"/>
            <a:ext cx="134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Resolution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3C03E9-E24E-496C-B5F8-E4F0E19432B8}"/>
              </a:ext>
            </a:extLst>
          </p:cNvPr>
          <p:cNvSpPr txBox="1"/>
          <p:nvPr/>
        </p:nvSpPr>
        <p:spPr>
          <a:xfrm>
            <a:off x="6230400" y="2179362"/>
            <a:ext cx="738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ppm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A7AB55-6E35-42F3-870C-7F5A288DA0EB}"/>
              </a:ext>
            </a:extLst>
          </p:cNvPr>
          <p:cNvSpPr txBox="1"/>
          <p:nvPr/>
        </p:nvSpPr>
        <p:spPr>
          <a:xfrm>
            <a:off x="10122382" y="2179362"/>
            <a:ext cx="127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Etching_rate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A55AC2-3A77-40B9-A3C2-B1FC95AA0DF1}"/>
              </a:ext>
            </a:extLst>
          </p:cNvPr>
          <p:cNvSpPr txBox="1"/>
          <p:nvPr/>
        </p:nvSpPr>
        <p:spPr>
          <a:xfrm>
            <a:off x="10220919" y="4859079"/>
            <a:ext cx="14689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Bad       Good</a:t>
            </a:r>
            <a:endParaRPr lang="ko-KR" altLang="en-US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D561E47-1371-40BA-B35D-BEDD499B022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087" y="2481329"/>
            <a:ext cx="1468929" cy="2376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1367C09-E09A-4F83-AB00-9B1002F72B31}"/>
              </a:ext>
            </a:extLst>
          </p:cNvPr>
          <p:cNvSpPr txBox="1"/>
          <p:nvPr/>
        </p:nvSpPr>
        <p:spPr>
          <a:xfrm>
            <a:off x="8103054" y="4859079"/>
            <a:ext cx="15603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Bad       Good</a:t>
            </a:r>
            <a:endParaRPr lang="ko-KR" altLang="en-US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79E7EA-D9E6-4C6E-9803-87DD80732995}"/>
              </a:ext>
            </a:extLst>
          </p:cNvPr>
          <p:cNvSpPr txBox="1"/>
          <p:nvPr/>
        </p:nvSpPr>
        <p:spPr>
          <a:xfrm>
            <a:off x="6164489" y="4859079"/>
            <a:ext cx="15603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Bad       Good</a:t>
            </a:r>
            <a:endParaRPr lang="ko-KR" altLang="en-US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3B3C0E3-C4D5-44FC-8E43-79F5686E03F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5941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5149" y="2513510"/>
            <a:ext cx="1468929" cy="2376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E08211E-90A7-419F-BF00-12354D7E86A7}"/>
              </a:ext>
            </a:extLst>
          </p:cNvPr>
          <p:cNvSpPr txBox="1"/>
          <p:nvPr/>
        </p:nvSpPr>
        <p:spPr>
          <a:xfrm>
            <a:off x="696984" y="1799534"/>
            <a:ext cx="1811598" cy="307777"/>
          </a:xfrm>
          <a:prstGeom prst="rect">
            <a:avLst/>
          </a:prstGeom>
          <a:solidFill>
            <a:srgbClr val="9CD5E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모델의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변수 중요도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119818E-586F-4B64-B38D-EAE871F8A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967" y="2279410"/>
            <a:ext cx="3980885" cy="423042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4945790-8DF7-447C-9B74-2B593BC95D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7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2059" y="2463319"/>
            <a:ext cx="1311081" cy="2376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8C6A2DF-8A26-4F1F-ABFA-AB782E8AAEC2}"/>
              </a:ext>
            </a:extLst>
          </p:cNvPr>
          <p:cNvSpPr/>
          <p:nvPr/>
        </p:nvSpPr>
        <p:spPr>
          <a:xfrm>
            <a:off x="5671991" y="2085964"/>
            <a:ext cx="6219168" cy="4532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F4E4E5-8256-4BED-8FDC-A098956E11E8}"/>
              </a:ext>
            </a:extLst>
          </p:cNvPr>
          <p:cNvSpPr/>
          <p:nvPr/>
        </p:nvSpPr>
        <p:spPr>
          <a:xfrm>
            <a:off x="696984" y="2085964"/>
            <a:ext cx="4376873" cy="4532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2834549-1B9E-4381-BE3A-36C6A152FF1E}"/>
              </a:ext>
            </a:extLst>
          </p:cNvPr>
          <p:cNvCxnSpPr>
            <a:cxnSpLocks/>
          </p:cNvCxnSpPr>
          <p:nvPr/>
        </p:nvCxnSpPr>
        <p:spPr>
          <a:xfrm>
            <a:off x="6395069" y="2612121"/>
            <a:ext cx="0" cy="29244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E5D1602-84D4-437D-8FF7-9FD38DC210D6}"/>
              </a:ext>
            </a:extLst>
          </p:cNvPr>
          <p:cNvCxnSpPr>
            <a:cxnSpLocks/>
          </p:cNvCxnSpPr>
          <p:nvPr/>
        </p:nvCxnSpPr>
        <p:spPr>
          <a:xfrm>
            <a:off x="8355465" y="4552948"/>
            <a:ext cx="0" cy="196554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F4C7D12-D199-4ED0-B0DF-91CCA16EFAF5}"/>
              </a:ext>
            </a:extLst>
          </p:cNvPr>
          <p:cNvCxnSpPr>
            <a:cxnSpLocks/>
          </p:cNvCxnSpPr>
          <p:nvPr/>
        </p:nvCxnSpPr>
        <p:spPr>
          <a:xfrm>
            <a:off x="10461196" y="4362266"/>
            <a:ext cx="0" cy="387236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DBDC944-49CE-4E98-9AF6-D3380C250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777525"/>
              </p:ext>
            </p:extLst>
          </p:nvPr>
        </p:nvGraphicFramePr>
        <p:xfrm>
          <a:off x="5838997" y="5200911"/>
          <a:ext cx="5913604" cy="670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83144">
                  <a:extLst>
                    <a:ext uri="{9D8B030D-6E8A-4147-A177-3AD203B41FA5}">
                      <a16:colId xmlns:a16="http://schemas.microsoft.com/office/drawing/2014/main" val="878932048"/>
                    </a:ext>
                  </a:extLst>
                </a:gridCol>
                <a:gridCol w="1232615">
                  <a:extLst>
                    <a:ext uri="{9D8B030D-6E8A-4147-A177-3AD203B41FA5}">
                      <a16:colId xmlns:a16="http://schemas.microsoft.com/office/drawing/2014/main" val="922718701"/>
                    </a:ext>
                  </a:extLst>
                </a:gridCol>
                <a:gridCol w="1232615">
                  <a:extLst>
                    <a:ext uri="{9D8B030D-6E8A-4147-A177-3AD203B41FA5}">
                      <a16:colId xmlns:a16="http://schemas.microsoft.com/office/drawing/2014/main" val="2637879783"/>
                    </a:ext>
                  </a:extLst>
                </a:gridCol>
                <a:gridCol w="1232615">
                  <a:extLst>
                    <a:ext uri="{9D8B030D-6E8A-4147-A177-3AD203B41FA5}">
                      <a16:colId xmlns:a16="http://schemas.microsoft.com/office/drawing/2014/main" val="292059363"/>
                    </a:ext>
                  </a:extLst>
                </a:gridCol>
                <a:gridCol w="1232615">
                  <a:extLst>
                    <a:ext uri="{9D8B030D-6E8A-4147-A177-3AD203B41FA5}">
                      <a16:colId xmlns:a16="http://schemas.microsoft.com/office/drawing/2014/main" val="1076476444"/>
                    </a:ext>
                  </a:extLst>
                </a:gridCol>
              </a:tblGrid>
              <a:tr h="316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0" baseline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ppm</a:t>
                      </a:r>
                      <a:endParaRPr lang="ko-KR" altLang="en-US" sz="1400" spc="0" baseline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18000" marR="18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Resolution(nm)</a:t>
                      </a:r>
                      <a:endParaRPr lang="ko-KR" altLang="en-US" sz="1400" spc="-100" baseline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18000" marR="18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pc="-100" baseline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Thickness(nm)</a:t>
                      </a:r>
                      <a:endParaRPr lang="ko-KR" altLang="en-US" sz="1400" b="1" spc="-100" baseline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Type(wet/dry)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18000" marR="18000" anchor="ctr"/>
                </a:tc>
                <a:extLst>
                  <a:ext uri="{0D108BD9-81ED-4DB2-BD59-A6C34878D82A}">
                    <a16:rowId xmlns:a16="http://schemas.microsoft.com/office/drawing/2014/main" val="951125191"/>
                  </a:ext>
                </a:extLst>
              </a:tr>
              <a:tr h="316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양품구간</a:t>
                      </a:r>
                      <a:endParaRPr lang="ko-KR" altLang="en-US"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45.96 ~ 49.91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459.6 ~ 468.5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723.9 ~ 727.6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wet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248517"/>
                  </a:ext>
                </a:extLst>
              </a:tr>
            </a:tbl>
          </a:graphicData>
        </a:graphic>
      </p:graphicFrame>
      <p:graphicFrame>
        <p:nvGraphicFramePr>
          <p:cNvPr id="33" name="표 12">
            <a:extLst>
              <a:ext uri="{FF2B5EF4-FFF2-40B4-BE49-F238E27FC236}">
                <a16:creationId xmlns:a16="http://schemas.microsoft.com/office/drawing/2014/main" id="{B2120600-745F-470F-B9D6-B297866C6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052930"/>
              </p:ext>
            </p:extLst>
          </p:nvPr>
        </p:nvGraphicFramePr>
        <p:xfrm>
          <a:off x="5838996" y="5899288"/>
          <a:ext cx="5913603" cy="670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83145">
                  <a:extLst>
                    <a:ext uri="{9D8B030D-6E8A-4147-A177-3AD203B41FA5}">
                      <a16:colId xmlns:a16="http://schemas.microsoft.com/office/drawing/2014/main" val="878932048"/>
                    </a:ext>
                  </a:extLst>
                </a:gridCol>
                <a:gridCol w="1643486">
                  <a:extLst>
                    <a:ext uri="{9D8B030D-6E8A-4147-A177-3AD203B41FA5}">
                      <a16:colId xmlns:a16="http://schemas.microsoft.com/office/drawing/2014/main" val="922718701"/>
                    </a:ext>
                  </a:extLst>
                </a:gridCol>
                <a:gridCol w="1643486">
                  <a:extLst>
                    <a:ext uri="{9D8B030D-6E8A-4147-A177-3AD203B41FA5}">
                      <a16:colId xmlns:a16="http://schemas.microsoft.com/office/drawing/2014/main" val="2637879783"/>
                    </a:ext>
                  </a:extLst>
                </a:gridCol>
                <a:gridCol w="1643486">
                  <a:extLst>
                    <a:ext uri="{9D8B030D-6E8A-4147-A177-3AD203B41FA5}">
                      <a16:colId xmlns:a16="http://schemas.microsoft.com/office/drawing/2014/main" val="292059363"/>
                    </a:ext>
                  </a:extLst>
                </a:gridCol>
              </a:tblGrid>
              <a:tr h="316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구간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pc="-130" baseline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Etching rate(nm/min)</a:t>
                      </a:r>
                      <a:endParaRPr lang="ko-KR" altLang="en-US" sz="1400" b="1" spc="-130" baseline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18000" marR="18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Photo</a:t>
                      </a:r>
                      <a:r>
                        <a:rPr lang="ko-KR" altLang="en-US" sz="1400" b="1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resist(ml)</a:t>
                      </a:r>
                      <a:endParaRPr lang="ko-KR" altLang="en-US" sz="1400" b="1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18000" marR="18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RTA Temp(</a:t>
                      </a:r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℃</a:t>
                      </a:r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)</a:t>
                      </a:r>
                      <a:endParaRPr lang="ko-KR" altLang="en-US" sz="1400" b="1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18000" marR="18000" anchor="ctr"/>
                </a:tc>
                <a:extLst>
                  <a:ext uri="{0D108BD9-81ED-4DB2-BD59-A6C34878D82A}">
                    <a16:rowId xmlns:a16="http://schemas.microsoft.com/office/drawing/2014/main" val="951125191"/>
                  </a:ext>
                </a:extLst>
              </a:tr>
              <a:tr h="316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양품구간</a:t>
                      </a:r>
                      <a:endParaRPr lang="ko-KR" altLang="en-US"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160.5 ~ 163.3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5.12 ~ 5.14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148 ~ 151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248517"/>
                  </a:ext>
                </a:extLst>
              </a:tr>
            </a:tbl>
          </a:graphicData>
        </a:graphic>
      </p:graphicFrame>
      <p:sp>
        <p:nvSpPr>
          <p:cNvPr id="30" name="제목 1">
            <a:extLst>
              <a:ext uri="{FF2B5EF4-FFF2-40B4-BE49-F238E27FC236}">
                <a16:creationId xmlns:a16="http://schemas.microsoft.com/office/drawing/2014/main" id="{F89C20F4-B02B-4677-B295-BED9681D0E7E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5.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분석결과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DD66FB0-5229-4599-9A57-1CB945718DE7}"/>
              </a:ext>
            </a:extLst>
          </p:cNvPr>
          <p:cNvGrpSpPr/>
          <p:nvPr/>
        </p:nvGrpSpPr>
        <p:grpSpPr>
          <a:xfrm>
            <a:off x="933413" y="1240928"/>
            <a:ext cx="195693" cy="431408"/>
            <a:chOff x="4375773" y="1943243"/>
            <a:chExt cx="792715" cy="1988451"/>
          </a:xfrm>
        </p:grpSpPr>
        <p:grpSp>
          <p:nvGrpSpPr>
            <p:cNvPr id="38" name="Group 8">
              <a:extLst>
                <a:ext uri="{FF2B5EF4-FFF2-40B4-BE49-F238E27FC236}">
                  <a16:creationId xmlns:a16="http://schemas.microsoft.com/office/drawing/2014/main" id="{E6946130-CB0D-4364-830A-6F139A735494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47" name="Oval 1">
                <a:extLst>
                  <a:ext uri="{FF2B5EF4-FFF2-40B4-BE49-F238E27FC236}">
                    <a16:creationId xmlns:a16="http://schemas.microsoft.com/office/drawing/2014/main" id="{443B5C3F-FE6E-474F-9507-1A93055BB667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0" name="Oval 1">
                <a:extLst>
                  <a:ext uri="{FF2B5EF4-FFF2-40B4-BE49-F238E27FC236}">
                    <a16:creationId xmlns:a16="http://schemas.microsoft.com/office/drawing/2014/main" id="{FD29F6A5-76CD-4ED2-AD34-BD2E089E41D3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1">
                <a:extLst>
                  <a:ext uri="{FF2B5EF4-FFF2-40B4-BE49-F238E27FC236}">
                    <a16:creationId xmlns:a16="http://schemas.microsoft.com/office/drawing/2014/main" id="{1864C018-FBE4-4F4C-BDAA-71D01232D54B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1">
                <a:extLst>
                  <a:ext uri="{FF2B5EF4-FFF2-40B4-BE49-F238E27FC236}">
                    <a16:creationId xmlns:a16="http://schemas.microsoft.com/office/drawing/2014/main" id="{51046080-2AC6-4275-B4C6-B0E84A8E951E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B8E7A596-385B-4B05-BBE7-5BF1433CDC99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40" name="Block Arc 14">
                <a:extLst>
                  <a:ext uri="{FF2B5EF4-FFF2-40B4-BE49-F238E27FC236}">
                    <a16:creationId xmlns:a16="http://schemas.microsoft.com/office/drawing/2014/main" id="{CB9CCBE5-3DBD-462E-A9CE-2596968B7CD5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ound Same Side Corner Rectangle 30">
                <a:extLst>
                  <a:ext uri="{FF2B5EF4-FFF2-40B4-BE49-F238E27FC236}">
                    <a16:creationId xmlns:a16="http://schemas.microsoft.com/office/drawing/2014/main" id="{642876BB-4ABD-406A-96FC-B3FB7698CE33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ound Same Side Corner Rectangle 33">
                <a:extLst>
                  <a:ext uri="{FF2B5EF4-FFF2-40B4-BE49-F238E27FC236}">
                    <a16:creationId xmlns:a16="http://schemas.microsoft.com/office/drawing/2014/main" id="{9783E0E2-8F91-427F-B8D5-E0DC2485FA65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718AD16-9089-4AA5-849D-DB727955F5E2}"/>
              </a:ext>
            </a:extLst>
          </p:cNvPr>
          <p:cNvSpPr txBox="1"/>
          <p:nvPr/>
        </p:nvSpPr>
        <p:spPr>
          <a:xfrm>
            <a:off x="1156002" y="1150956"/>
            <a:ext cx="10102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불량에 영향을 미치는 주요 공정변수별 특성 확인 결과 양품과 불량 발생 구간의 차이가 확인됨에 따라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양품 발생 구간을 반영한 조업 안정화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운전 필요</a:t>
            </a:r>
          </a:p>
        </p:txBody>
      </p:sp>
    </p:spTree>
    <p:extLst>
      <p:ext uri="{BB962C8B-B14F-4D97-AF65-F5344CB8AC3E}">
        <p14:creationId xmlns:p14="http://schemas.microsoft.com/office/powerpoint/2010/main" val="105234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2B392C3-96AC-4C2D-8F3F-97916E6F02DC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F2896F-3880-4CFD-A44B-8D4E4CC64098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06B10EE-2D38-4730-A896-44E6C0501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12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AAE0311-38CA-4ED2-9B6E-CCB2A97F1225}"/>
              </a:ext>
            </a:extLst>
          </p:cNvPr>
          <p:cNvSpPr/>
          <p:nvPr/>
        </p:nvSpPr>
        <p:spPr>
          <a:xfrm>
            <a:off x="907407" y="2078780"/>
            <a:ext cx="10377181" cy="39903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E3BBA4-006F-4EFE-AE4F-91F381CB1FE6}"/>
              </a:ext>
            </a:extLst>
          </p:cNvPr>
          <p:cNvSpPr txBox="1"/>
          <p:nvPr/>
        </p:nvSpPr>
        <p:spPr>
          <a:xfrm>
            <a:off x="907407" y="1618749"/>
            <a:ext cx="1369625" cy="461665"/>
          </a:xfrm>
          <a:prstGeom prst="rect">
            <a:avLst/>
          </a:prstGeom>
          <a:solidFill>
            <a:srgbClr val="9CD5E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개선기회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ED592-174A-403D-B334-98FE4AF2420F}"/>
              </a:ext>
            </a:extLst>
          </p:cNvPr>
          <p:cNvSpPr txBox="1"/>
          <p:nvPr/>
        </p:nvSpPr>
        <p:spPr>
          <a:xfrm>
            <a:off x="7065525" y="1620433"/>
            <a:ext cx="1047538" cy="461665"/>
          </a:xfrm>
          <a:prstGeom prst="rect">
            <a:avLst/>
          </a:prstGeom>
          <a:solidFill>
            <a:srgbClr val="9CD5E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개선안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04D613FA-8FD1-46ED-991C-979DEF8C4EC1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6.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개선안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79515" y="2394225"/>
            <a:ext cx="4385650" cy="4616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운전 조건 최적화를 위한 유지 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· 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관리 시스템 필요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cxnSpLocks/>
            <a:stCxn id="29" idx="5"/>
            <a:endCxn id="28" idx="2"/>
          </p:cNvCxnSpPr>
          <p:nvPr/>
        </p:nvCxnSpPr>
        <p:spPr>
          <a:xfrm>
            <a:off x="5568056" y="2701382"/>
            <a:ext cx="1113189" cy="251449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7">
            <a:extLst>
              <a:ext uri="{FF2B5EF4-FFF2-40B4-BE49-F238E27FC236}">
                <a16:creationId xmlns:a16="http://schemas.microsoft.com/office/drawing/2014/main" id="{34F60455-CECC-4701-9573-33546942A48C}"/>
              </a:ext>
            </a:extLst>
          </p:cNvPr>
          <p:cNvSpPr/>
          <p:nvPr/>
        </p:nvSpPr>
        <p:spPr>
          <a:xfrm>
            <a:off x="979515" y="3368267"/>
            <a:ext cx="4385650" cy="4616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안정된 공정에 대한 탐색 필요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7">
            <a:extLst>
              <a:ext uri="{FF2B5EF4-FFF2-40B4-BE49-F238E27FC236}">
                <a16:creationId xmlns:a16="http://schemas.microsoft.com/office/drawing/2014/main" id="{CAF07ED0-718B-4C6B-BAAC-22B06C1BF69E}"/>
              </a:ext>
            </a:extLst>
          </p:cNvPr>
          <p:cNvSpPr/>
          <p:nvPr/>
        </p:nvSpPr>
        <p:spPr>
          <a:xfrm>
            <a:off x="979515" y="5316352"/>
            <a:ext cx="4385650" cy="4616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불량률 감소를 통한 원가절감 필요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7">
            <a:extLst>
              <a:ext uri="{FF2B5EF4-FFF2-40B4-BE49-F238E27FC236}">
                <a16:creationId xmlns:a16="http://schemas.microsoft.com/office/drawing/2014/main" id="{835DC995-1A85-405C-89E5-49434A8963F3}"/>
              </a:ext>
            </a:extLst>
          </p:cNvPr>
          <p:cNvSpPr/>
          <p:nvPr/>
        </p:nvSpPr>
        <p:spPr>
          <a:xfrm>
            <a:off x="979515" y="4342309"/>
            <a:ext cx="4385650" cy="4616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부하 증가에 대한 대안 수립 필요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7">
            <a:extLst>
              <a:ext uri="{FF2B5EF4-FFF2-40B4-BE49-F238E27FC236}">
                <a16:creationId xmlns:a16="http://schemas.microsoft.com/office/drawing/2014/main" id="{5AE3845D-29B9-42F0-B581-67D3E6D9C2D4}"/>
              </a:ext>
            </a:extLst>
          </p:cNvPr>
          <p:cNvSpPr/>
          <p:nvPr/>
        </p:nvSpPr>
        <p:spPr>
          <a:xfrm>
            <a:off x="6961300" y="2463481"/>
            <a:ext cx="4385650" cy="9789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공정별 최적 운전 조건을 설정하여 대량의 불량 발생 위험을 조기 차단하는 시스템 개발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A57AF08-2B22-4271-8D3A-109C289F73C6}"/>
              </a:ext>
            </a:extLst>
          </p:cNvPr>
          <p:cNvSpPr/>
          <p:nvPr/>
        </p:nvSpPr>
        <p:spPr>
          <a:xfrm>
            <a:off x="5380741" y="5438345"/>
            <a:ext cx="219453" cy="21945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7">
            <a:extLst>
              <a:ext uri="{FF2B5EF4-FFF2-40B4-BE49-F238E27FC236}">
                <a16:creationId xmlns:a16="http://schemas.microsoft.com/office/drawing/2014/main" id="{85650A3F-6FB0-44BB-BA08-47C690C5B918}"/>
              </a:ext>
            </a:extLst>
          </p:cNvPr>
          <p:cNvSpPr/>
          <p:nvPr/>
        </p:nvSpPr>
        <p:spPr>
          <a:xfrm>
            <a:off x="6961300" y="3592938"/>
            <a:ext cx="4385650" cy="9789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</a:t>
            </a:r>
            <a:r>
              <a:rPr lang="ko-KR" altLang="en-US" sz="16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흐름별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생산량의 편차를 최소화함으로써 부하를 방지하고 생산효율을 증대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10A1CC-B180-4297-93F3-9B9BE39C8D40}"/>
              </a:ext>
            </a:extLst>
          </p:cNvPr>
          <p:cNvSpPr/>
          <p:nvPr/>
        </p:nvSpPr>
        <p:spPr>
          <a:xfrm>
            <a:off x="6681245" y="3976697"/>
            <a:ext cx="219453" cy="21945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7">
            <a:extLst>
              <a:ext uri="{FF2B5EF4-FFF2-40B4-BE49-F238E27FC236}">
                <a16:creationId xmlns:a16="http://schemas.microsoft.com/office/drawing/2014/main" id="{A36B6CAC-7A83-4D26-A53A-12D5E7806218}"/>
              </a:ext>
            </a:extLst>
          </p:cNvPr>
          <p:cNvSpPr/>
          <p:nvPr/>
        </p:nvSpPr>
        <p:spPr>
          <a:xfrm>
            <a:off x="6961300" y="4722394"/>
            <a:ext cx="4385650" cy="9789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실시간 공정 모니터링 및 반도체 품질 예측 시스템을 적용해 지속적인 불량 관리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6317888-BB40-4F51-921F-B57C0252C791}"/>
              </a:ext>
            </a:extLst>
          </p:cNvPr>
          <p:cNvSpPr/>
          <p:nvPr/>
        </p:nvSpPr>
        <p:spPr>
          <a:xfrm>
            <a:off x="6681245" y="5106153"/>
            <a:ext cx="219453" cy="21945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0C1232A-DFCD-4667-AFEE-1CDC38769D4A}"/>
              </a:ext>
            </a:extLst>
          </p:cNvPr>
          <p:cNvSpPr/>
          <p:nvPr/>
        </p:nvSpPr>
        <p:spPr>
          <a:xfrm>
            <a:off x="5380741" y="2514067"/>
            <a:ext cx="219453" cy="21945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A4BF328-5715-4570-9188-39B3D3E08AB9}"/>
              </a:ext>
            </a:extLst>
          </p:cNvPr>
          <p:cNvSpPr/>
          <p:nvPr/>
        </p:nvSpPr>
        <p:spPr>
          <a:xfrm>
            <a:off x="6681245" y="2845991"/>
            <a:ext cx="219453" cy="21945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C350719-A281-4A43-BBC2-D3BB8EB18CA2}"/>
              </a:ext>
            </a:extLst>
          </p:cNvPr>
          <p:cNvSpPr/>
          <p:nvPr/>
        </p:nvSpPr>
        <p:spPr>
          <a:xfrm>
            <a:off x="5380741" y="3488826"/>
            <a:ext cx="219453" cy="21945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5AC8E57-3BC2-4C9C-A160-A08956305E40}"/>
              </a:ext>
            </a:extLst>
          </p:cNvPr>
          <p:cNvSpPr/>
          <p:nvPr/>
        </p:nvSpPr>
        <p:spPr>
          <a:xfrm>
            <a:off x="5380741" y="4463585"/>
            <a:ext cx="219453" cy="21945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8E4336D-4BBE-4869-B497-70FFDF670FA2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>
            <a:off x="5600194" y="3598553"/>
            <a:ext cx="1081051" cy="4878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842AEC7-61F6-48C0-A20A-464E056F9608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>
            <a:off x="5600194" y="2623794"/>
            <a:ext cx="1081051" cy="3319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42829FD-648B-4859-8A7A-AFE75A1E444D}"/>
              </a:ext>
            </a:extLst>
          </p:cNvPr>
          <p:cNvCxnSpPr>
            <a:cxnSpLocks/>
            <a:stCxn id="33" idx="5"/>
            <a:endCxn id="28" idx="2"/>
          </p:cNvCxnSpPr>
          <p:nvPr/>
        </p:nvCxnSpPr>
        <p:spPr>
          <a:xfrm>
            <a:off x="5568056" y="3676141"/>
            <a:ext cx="1113189" cy="153973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41F27F4-9E0C-425F-A5BD-8B1097BF5E68}"/>
              </a:ext>
            </a:extLst>
          </p:cNvPr>
          <p:cNvCxnSpPr>
            <a:stCxn id="34" idx="6"/>
            <a:endCxn id="26" idx="2"/>
          </p:cNvCxnSpPr>
          <p:nvPr/>
        </p:nvCxnSpPr>
        <p:spPr>
          <a:xfrm flipV="1">
            <a:off x="5600194" y="4086424"/>
            <a:ext cx="1081051" cy="4868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9E4D6A9-1057-4332-83C0-4C2BB2955FD4}"/>
              </a:ext>
            </a:extLst>
          </p:cNvPr>
          <p:cNvCxnSpPr>
            <a:cxnSpLocks/>
            <a:stCxn id="11" idx="7"/>
            <a:endCxn id="32" idx="2"/>
          </p:cNvCxnSpPr>
          <p:nvPr/>
        </p:nvCxnSpPr>
        <p:spPr>
          <a:xfrm flipV="1">
            <a:off x="5568056" y="2955718"/>
            <a:ext cx="1113189" cy="25147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F0E73664-B45B-4D0E-9B30-C8A341E52CD9}"/>
              </a:ext>
            </a:extLst>
          </p:cNvPr>
          <p:cNvCxnSpPr>
            <a:cxnSpLocks/>
            <a:stCxn id="11" idx="6"/>
            <a:endCxn id="28" idx="2"/>
          </p:cNvCxnSpPr>
          <p:nvPr/>
        </p:nvCxnSpPr>
        <p:spPr>
          <a:xfrm flipV="1">
            <a:off x="5600194" y="5215880"/>
            <a:ext cx="1081051" cy="33219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444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5AB2C742-234E-44F8-B5B7-9AF72F360C78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DD272C1-28ED-4195-BA5B-2BEA2D767472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DD089B2-48DB-40C5-BACB-DCC548A8C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13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D9CB0F4E-D1F0-44D0-8165-3F9F135CF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45048"/>
              </p:ext>
            </p:extLst>
          </p:nvPr>
        </p:nvGraphicFramePr>
        <p:xfrm>
          <a:off x="867420" y="1867773"/>
          <a:ext cx="4476377" cy="46913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0551">
                  <a:extLst>
                    <a:ext uri="{9D8B030D-6E8A-4147-A177-3AD203B41FA5}">
                      <a16:colId xmlns:a16="http://schemas.microsoft.com/office/drawing/2014/main" val="4151571162"/>
                    </a:ext>
                  </a:extLst>
                </a:gridCol>
                <a:gridCol w="1143897">
                  <a:extLst>
                    <a:ext uri="{9D8B030D-6E8A-4147-A177-3AD203B41FA5}">
                      <a16:colId xmlns:a16="http://schemas.microsoft.com/office/drawing/2014/main" val="950500190"/>
                    </a:ext>
                  </a:extLst>
                </a:gridCol>
                <a:gridCol w="374586">
                  <a:extLst>
                    <a:ext uri="{9D8B030D-6E8A-4147-A177-3AD203B41FA5}">
                      <a16:colId xmlns:a16="http://schemas.microsoft.com/office/drawing/2014/main" val="746963423"/>
                    </a:ext>
                  </a:extLst>
                </a:gridCol>
                <a:gridCol w="1167343">
                  <a:extLst>
                    <a:ext uri="{9D8B030D-6E8A-4147-A177-3AD203B41FA5}">
                      <a16:colId xmlns:a16="http://schemas.microsoft.com/office/drawing/2014/main" val="22194503"/>
                    </a:ext>
                  </a:extLst>
                </a:gridCol>
              </a:tblGrid>
              <a:tr h="469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주요공정변수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개선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2787185"/>
                  </a:ext>
                </a:extLst>
              </a:tr>
              <a:tr h="527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산화공정</a:t>
                      </a:r>
                      <a:endParaRPr lang="en-US" altLang="ko-KR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Type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Dry / Wet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Wet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597387"/>
                  </a:ext>
                </a:extLst>
              </a:tr>
              <a:tr h="527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산화공정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pressure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0.18 ~ 0.23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(Torr)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0.21 ~ 0.22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(Torr)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312275"/>
                  </a:ext>
                </a:extLst>
              </a:tr>
              <a:tr h="527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산화공정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ppm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21.07 ~ 49.91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(ppm)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45.96 ~ 49.91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(ppm)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926030"/>
                  </a:ext>
                </a:extLst>
              </a:tr>
              <a:tr h="527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산화공정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Thickness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681.4 ~ 737.4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723.9 ~ 727.6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003439"/>
                  </a:ext>
                </a:extLst>
              </a:tr>
              <a:tr h="527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포토공정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Resolution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441.7 ~ 582.8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459.6 ~ 468.5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120406"/>
                  </a:ext>
                </a:extLst>
              </a:tr>
              <a:tr h="527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포토공정</a:t>
                      </a:r>
                      <a:endParaRPr lang="en-US" altLang="ko-KR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Photo resist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4.80 ~ 5.14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(ml)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5.12 ~ 5.14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(ml)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392611"/>
                  </a:ext>
                </a:extLst>
              </a:tr>
              <a:tr h="527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식각공정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Etching rate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155.1 ~ 178.5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 / min)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160.5 ~ 163.3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 / min)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260514"/>
                  </a:ext>
                </a:extLst>
              </a:tr>
              <a:tr h="527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이온주입공정</a:t>
                      </a:r>
                    </a:p>
                    <a:p>
                      <a:pPr algn="ctr" latinLnBrk="1"/>
                      <a:r>
                        <a:rPr lang="en-US" altLang="ko-KR" sz="14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RTA_Temp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148 ~ 162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℃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148 ~ 151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℃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5529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91BCD35-9A94-49C4-94E6-C0044F031E7C}"/>
              </a:ext>
            </a:extLst>
          </p:cNvPr>
          <p:cNvSpPr/>
          <p:nvPr/>
        </p:nvSpPr>
        <p:spPr>
          <a:xfrm>
            <a:off x="6689827" y="1867774"/>
            <a:ext cx="4634753" cy="46913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B17217-A29B-460A-8DC1-5577312E29C7}"/>
              </a:ext>
            </a:extLst>
          </p:cNvPr>
          <p:cNvSpPr txBox="1"/>
          <p:nvPr/>
        </p:nvSpPr>
        <p:spPr>
          <a:xfrm>
            <a:off x="7295948" y="2042634"/>
            <a:ext cx="135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불량률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7%</a:t>
            </a:r>
            <a:endParaRPr lang="ko-KR" altLang="en-US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660320-8E10-400B-BF5E-F7121FF74F12}"/>
              </a:ext>
            </a:extLst>
          </p:cNvPr>
          <p:cNvSpPr txBox="1"/>
          <p:nvPr/>
        </p:nvSpPr>
        <p:spPr>
          <a:xfrm>
            <a:off x="9438393" y="2042634"/>
            <a:ext cx="135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불량률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b="1" dirty="0">
                <a:solidFill>
                  <a:srgbClr val="0070C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0.29%</a:t>
            </a:r>
            <a:endParaRPr lang="ko-KR" altLang="en-US" b="1" dirty="0">
              <a:solidFill>
                <a:srgbClr val="0070C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0D895-C4EE-4F36-9725-594227481DC4}"/>
              </a:ext>
            </a:extLst>
          </p:cNvPr>
          <p:cNvSpPr txBox="1"/>
          <p:nvPr/>
        </p:nvSpPr>
        <p:spPr>
          <a:xfrm>
            <a:off x="8592296" y="2007767"/>
            <a:ext cx="980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GB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74BDB4-C3CD-4F11-AABF-D8989036D569}"/>
              </a:ext>
            </a:extLst>
          </p:cNvPr>
          <p:cNvSpPr txBox="1"/>
          <p:nvPr/>
        </p:nvSpPr>
        <p:spPr>
          <a:xfrm>
            <a:off x="6954092" y="3400005"/>
            <a:ext cx="233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총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1704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장 웨이퍼 중</a:t>
            </a:r>
            <a:endParaRPr lang="ko-KR" altLang="en-US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93BF393-D069-42ED-8DB8-30094DE0E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64" t="31174" r="5930"/>
          <a:stretch/>
        </p:blipFill>
        <p:spPr>
          <a:xfrm>
            <a:off x="7075960" y="5120610"/>
            <a:ext cx="1087686" cy="1134051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9F0280C0-E2BC-499B-87AF-CBAEFCE80D57}"/>
              </a:ext>
            </a:extLst>
          </p:cNvPr>
          <p:cNvSpPr/>
          <p:nvPr/>
        </p:nvSpPr>
        <p:spPr>
          <a:xfrm>
            <a:off x="9152028" y="5509246"/>
            <a:ext cx="467132" cy="369332"/>
          </a:xfrm>
          <a:prstGeom prst="rightArrow">
            <a:avLst/>
          </a:prstGeom>
          <a:solidFill>
            <a:srgbClr val="00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90731C-E990-44F4-92AB-040E5C331259}"/>
              </a:ext>
            </a:extLst>
          </p:cNvPr>
          <p:cNvSpPr txBox="1"/>
          <p:nvPr/>
        </p:nvSpPr>
        <p:spPr>
          <a:xfrm>
            <a:off x="7167801" y="4589807"/>
            <a:ext cx="3715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운전조건 개선으로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Location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불량 감소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DCE8759-7F97-49FA-B9CC-727EF4D81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310"/>
          <a:stretch/>
        </p:blipFill>
        <p:spPr>
          <a:xfrm>
            <a:off x="8163646" y="5238905"/>
            <a:ext cx="971945" cy="93503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268C214-2BD3-4E14-A713-A2AC4495CE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0" r="12330"/>
          <a:stretch/>
        </p:blipFill>
        <p:spPr>
          <a:xfrm>
            <a:off x="9694022" y="4999417"/>
            <a:ext cx="1418956" cy="1437919"/>
          </a:xfrm>
          <a:prstGeom prst="rect">
            <a:avLst/>
          </a:prstGeom>
        </p:spPr>
      </p:pic>
      <p:graphicFrame>
        <p:nvGraphicFramePr>
          <p:cNvPr id="20" name="표 22">
            <a:extLst>
              <a:ext uri="{FF2B5EF4-FFF2-40B4-BE49-F238E27FC236}">
                <a16:creationId xmlns:a16="http://schemas.microsoft.com/office/drawing/2014/main" id="{8AD3A245-78E4-4E1C-B590-B2E6B192F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051405"/>
              </p:ext>
            </p:extLst>
          </p:nvPr>
        </p:nvGraphicFramePr>
        <p:xfrm>
          <a:off x="9500418" y="3014425"/>
          <a:ext cx="1473878" cy="1140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939">
                  <a:extLst>
                    <a:ext uri="{9D8B030D-6E8A-4147-A177-3AD203B41FA5}">
                      <a16:colId xmlns:a16="http://schemas.microsoft.com/office/drawing/2014/main" val="406042730"/>
                    </a:ext>
                  </a:extLst>
                </a:gridCol>
                <a:gridCol w="736939">
                  <a:extLst>
                    <a:ext uri="{9D8B030D-6E8A-4147-A177-3AD203B41FA5}">
                      <a16:colId xmlns:a16="http://schemas.microsoft.com/office/drawing/2014/main" val="899427445"/>
                    </a:ext>
                  </a:extLst>
                </a:gridCol>
              </a:tblGrid>
              <a:tr h="380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불량수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784324"/>
                  </a:ext>
                </a:extLst>
              </a:tr>
              <a:tr h="380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개선 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117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097767"/>
                  </a:ext>
                </a:extLst>
              </a:tr>
              <a:tr h="380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개선 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5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397112"/>
                  </a:ext>
                </a:extLst>
              </a:tr>
            </a:tbl>
          </a:graphicData>
        </a:graphic>
      </p:graphicFrame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8793CDF-4081-4D38-B4F4-3B9FDEA3BC4E}"/>
              </a:ext>
            </a:extLst>
          </p:cNvPr>
          <p:cNvCxnSpPr>
            <a:cxnSpLocks/>
          </p:cNvCxnSpPr>
          <p:nvPr/>
        </p:nvCxnSpPr>
        <p:spPr>
          <a:xfrm>
            <a:off x="10264588" y="2655852"/>
            <a:ext cx="740097" cy="335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6C15F13-A85A-4BDD-A65F-2A01D883846A}"/>
              </a:ext>
            </a:extLst>
          </p:cNvPr>
          <p:cNvSpPr/>
          <p:nvPr/>
        </p:nvSpPr>
        <p:spPr>
          <a:xfrm>
            <a:off x="8649619" y="2319784"/>
            <a:ext cx="934263" cy="125506"/>
          </a:xfrm>
          <a:prstGeom prst="rightArrow">
            <a:avLst/>
          </a:prstGeom>
          <a:solidFill>
            <a:srgbClr val="0085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6C7768C-5CEC-4B7E-BCF7-AE16075AF087}"/>
              </a:ext>
            </a:extLst>
          </p:cNvPr>
          <p:cNvCxnSpPr>
            <a:cxnSpLocks/>
          </p:cNvCxnSpPr>
          <p:nvPr/>
        </p:nvCxnSpPr>
        <p:spPr>
          <a:xfrm flipH="1">
            <a:off x="7167801" y="2655852"/>
            <a:ext cx="2484065" cy="729657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B698D81F-CAEB-4F0B-81CE-A5818673748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5155">
            <a:off x="9607575" y="2578472"/>
            <a:ext cx="499523" cy="500542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E7A44CC-22A0-499D-ADCC-01D3CC6B2B43}"/>
              </a:ext>
            </a:extLst>
          </p:cNvPr>
          <p:cNvSpPr/>
          <p:nvPr/>
        </p:nvSpPr>
        <p:spPr>
          <a:xfrm>
            <a:off x="6954092" y="4410638"/>
            <a:ext cx="4170432" cy="20266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3AD4086B-9583-4943-979D-D17D845264D8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6.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개선안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AF34294-41D7-4827-B435-10732CBF51B5}"/>
              </a:ext>
            </a:extLst>
          </p:cNvPr>
          <p:cNvSpPr txBox="1"/>
          <p:nvPr/>
        </p:nvSpPr>
        <p:spPr>
          <a:xfrm>
            <a:off x="1129106" y="1276461"/>
            <a:ext cx="1028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8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공정별 최적 운전 조건을 설정하여 </a:t>
            </a:r>
            <a:r>
              <a:rPr lang="ko-KR" altLang="en-US" sz="1800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대량의 불량 발생 위험을 조기 차단하는 시스템</a:t>
            </a:r>
            <a:r>
              <a:rPr lang="ko-KR" altLang="en-US" sz="18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개발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DAE4FE4-5E11-4089-ACF0-00474D67FDCD}"/>
              </a:ext>
            </a:extLst>
          </p:cNvPr>
          <p:cNvGrpSpPr/>
          <p:nvPr/>
        </p:nvGrpSpPr>
        <p:grpSpPr>
          <a:xfrm>
            <a:off x="933413" y="1240928"/>
            <a:ext cx="195693" cy="431408"/>
            <a:chOff x="4375773" y="1943243"/>
            <a:chExt cx="792715" cy="1988451"/>
          </a:xfrm>
        </p:grpSpPr>
        <p:grpSp>
          <p:nvGrpSpPr>
            <p:cNvPr id="39" name="Group 8">
              <a:extLst>
                <a:ext uri="{FF2B5EF4-FFF2-40B4-BE49-F238E27FC236}">
                  <a16:creationId xmlns:a16="http://schemas.microsoft.com/office/drawing/2014/main" id="{190CF264-DC3D-4839-9928-B529BB6E6B8A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47" name="Oval 1">
                <a:extLst>
                  <a:ext uri="{FF2B5EF4-FFF2-40B4-BE49-F238E27FC236}">
                    <a16:creationId xmlns:a16="http://schemas.microsoft.com/office/drawing/2014/main" id="{2E65E490-7BF5-490B-AF71-8F2303930993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8" name="Oval 1">
                <a:extLst>
                  <a:ext uri="{FF2B5EF4-FFF2-40B4-BE49-F238E27FC236}">
                    <a16:creationId xmlns:a16="http://schemas.microsoft.com/office/drawing/2014/main" id="{C31F89B9-559B-4369-9540-191018263F37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9" name="Oval 1">
                <a:extLst>
                  <a:ext uri="{FF2B5EF4-FFF2-40B4-BE49-F238E27FC236}">
                    <a16:creationId xmlns:a16="http://schemas.microsoft.com/office/drawing/2014/main" id="{D930F7F5-AC38-41B9-908E-B1B8E3C1FBFA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0" name="Oval 1">
                <a:extLst>
                  <a:ext uri="{FF2B5EF4-FFF2-40B4-BE49-F238E27FC236}">
                    <a16:creationId xmlns:a16="http://schemas.microsoft.com/office/drawing/2014/main" id="{DD5712CB-D5F1-4967-834D-2F396E488423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1" name="Group 13">
              <a:extLst>
                <a:ext uri="{FF2B5EF4-FFF2-40B4-BE49-F238E27FC236}">
                  <a16:creationId xmlns:a16="http://schemas.microsoft.com/office/drawing/2014/main" id="{8EE0D3BA-7EA5-498F-9493-774E95202B36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43" name="Block Arc 14">
                <a:extLst>
                  <a:ext uri="{FF2B5EF4-FFF2-40B4-BE49-F238E27FC236}">
                    <a16:creationId xmlns:a16="http://schemas.microsoft.com/office/drawing/2014/main" id="{8858F94B-B98B-4467-A67F-681F8470A760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ound Same Side Corner Rectangle 30">
                <a:extLst>
                  <a:ext uri="{FF2B5EF4-FFF2-40B4-BE49-F238E27FC236}">
                    <a16:creationId xmlns:a16="http://schemas.microsoft.com/office/drawing/2014/main" id="{5E36A4C2-E790-469C-8615-1F10144156D4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Round Same Side Corner Rectangle 33">
                <a:extLst>
                  <a:ext uri="{FF2B5EF4-FFF2-40B4-BE49-F238E27FC236}">
                    <a16:creationId xmlns:a16="http://schemas.microsoft.com/office/drawing/2014/main" id="{F3300496-CA5F-469B-BA00-14E86ADB43BB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pic>
        <p:nvPicPr>
          <p:cNvPr id="51" name="그림 50" descr="나이프이(가) 표시된 사진&#10;&#10;자동 생성된 설명">
            <a:extLst>
              <a:ext uri="{FF2B5EF4-FFF2-40B4-BE49-F238E27FC236}">
                <a16:creationId xmlns:a16="http://schemas.microsoft.com/office/drawing/2014/main" id="{49975311-9F2D-4DCC-A025-4B3107586FF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47127" y="3935162"/>
            <a:ext cx="1784345" cy="64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55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E4E7C4B-CDBE-4954-9EC7-D5A56D715004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8193282-9B77-4AC6-9040-821B7FC816C4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F35E548D-2A96-40FA-A2A4-E43AA6E85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14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26" name="Picture 2" descr="비닐 화살표를 가리키는 - TenStickers">
            <a:extLst>
              <a:ext uri="{FF2B5EF4-FFF2-40B4-BE49-F238E27FC236}">
                <a16:creationId xmlns:a16="http://schemas.microsoft.com/office/drawing/2014/main" id="{08778FD9-D92D-434A-955A-EBAFB9434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9"/>
          <a:stretch/>
        </p:blipFill>
        <p:spPr bwMode="auto">
          <a:xfrm>
            <a:off x="5093821" y="4636413"/>
            <a:ext cx="1753296" cy="1162501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E8BFEB-EED2-449E-B47E-A66F891D97A4}"/>
              </a:ext>
            </a:extLst>
          </p:cNvPr>
          <p:cNvSpPr/>
          <p:nvPr/>
        </p:nvSpPr>
        <p:spPr>
          <a:xfrm>
            <a:off x="8410310" y="4446969"/>
            <a:ext cx="2178423" cy="7851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C938D3-405E-45B9-96A6-878CDBAEF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309" y="5002648"/>
            <a:ext cx="2178423" cy="717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C3FAA17-9B9A-4DC0-898B-3FEAA3A29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309" y="4702786"/>
            <a:ext cx="2178423" cy="717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D1D5D-A788-4725-B984-62A73EA543E6}"/>
              </a:ext>
            </a:extLst>
          </p:cNvPr>
          <p:cNvSpPr txBox="1"/>
          <p:nvPr/>
        </p:nvSpPr>
        <p:spPr>
          <a:xfrm>
            <a:off x="1420264" y="6060071"/>
            <a:ext cx="3065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현재 공정 흐름당 생산량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min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19494 ~ max 97470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3D9F16-AAFC-41D1-B0CD-CDABE6D82CD1}"/>
              </a:ext>
            </a:extLst>
          </p:cNvPr>
          <p:cNvSpPr txBox="1"/>
          <p:nvPr/>
        </p:nvSpPr>
        <p:spPr>
          <a:xfrm>
            <a:off x="7899292" y="6060072"/>
            <a:ext cx="2750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개선 공정 흐름당 생산량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average 42486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BB7559C-15E6-48F8-B3C9-96DAA78F0CFA}"/>
              </a:ext>
            </a:extLst>
          </p:cNvPr>
          <p:cNvGrpSpPr/>
          <p:nvPr/>
        </p:nvGrpSpPr>
        <p:grpSpPr>
          <a:xfrm>
            <a:off x="7083138" y="1823051"/>
            <a:ext cx="3505596" cy="1761296"/>
            <a:chOff x="6358614" y="1330996"/>
            <a:chExt cx="3505596" cy="1761296"/>
          </a:xfrm>
        </p:grpSpPr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FC63D18-C7E6-4D99-BC8B-C47C80160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58615" y="1330996"/>
              <a:ext cx="400867" cy="523616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68AA9CA7-1A4B-4065-AE9A-9F71E5CB0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58614" y="1949836"/>
              <a:ext cx="400867" cy="523616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46DCB9B-64B8-40FA-AC03-9D4E991E0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58614" y="2568676"/>
              <a:ext cx="400867" cy="523616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4E131221-E1F0-40F4-A56C-E7EF5099F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34797" y="1330996"/>
              <a:ext cx="400867" cy="523616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811CE554-10F4-4D20-B277-18DE8AC19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34796" y="1949836"/>
              <a:ext cx="400867" cy="523616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F034DE80-D341-494A-8155-16F76D473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34796" y="2568676"/>
              <a:ext cx="400867" cy="523616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A79DD0-B6EB-4E24-96FD-593A03326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10979" y="1330996"/>
              <a:ext cx="400867" cy="523616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2F50ED9B-1F36-490E-80EB-248160AA5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10978" y="1949836"/>
              <a:ext cx="400867" cy="523616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A99F13B7-9D82-4E12-9863-E25B1C6D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10978" y="2568676"/>
              <a:ext cx="400867" cy="523616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4A57FD33-B5BE-4C85-BA99-63514E751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87161" y="1330996"/>
              <a:ext cx="400867" cy="523616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63B42119-52F5-49E8-BCAA-1CCA6E8C7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87160" y="1949836"/>
              <a:ext cx="400867" cy="523616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27C1830D-BD53-4C07-B097-70DB57CCE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87160" y="2568676"/>
              <a:ext cx="400867" cy="523616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049555E5-189C-4587-A91F-8B57F0865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63343" y="1330996"/>
              <a:ext cx="400867" cy="523616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654C0B5C-F79F-4370-A418-6DE7362F4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63342" y="1949836"/>
              <a:ext cx="400867" cy="523616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2E3C4796-3D9C-457E-B58F-BE9EE1C1C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63342" y="2568676"/>
              <a:ext cx="400867" cy="523616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BE25CDB-276F-449F-85D7-A28006430EEA}"/>
                </a:ext>
              </a:extLst>
            </p:cNvPr>
            <p:cNvSpPr txBox="1"/>
            <p:nvPr/>
          </p:nvSpPr>
          <p:spPr>
            <a:xfrm>
              <a:off x="6358614" y="1436387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01EF66-9FA8-4340-B783-D3598C079C90}"/>
                </a:ext>
              </a:extLst>
            </p:cNvPr>
            <p:cNvSpPr txBox="1"/>
            <p:nvPr/>
          </p:nvSpPr>
          <p:spPr>
            <a:xfrm>
              <a:off x="9449652" y="1436387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CAAEB23-AE0D-4EB0-8E09-D611AF73FC9C}"/>
                </a:ext>
              </a:extLst>
            </p:cNvPr>
            <p:cNvSpPr txBox="1"/>
            <p:nvPr/>
          </p:nvSpPr>
          <p:spPr>
            <a:xfrm>
              <a:off x="8676893" y="1436387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E5F1488-E471-4CFD-A3E7-1FEAEC1A97B7}"/>
                </a:ext>
              </a:extLst>
            </p:cNvPr>
            <p:cNvSpPr txBox="1"/>
            <p:nvPr/>
          </p:nvSpPr>
          <p:spPr>
            <a:xfrm>
              <a:off x="7904133" y="1436387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51202D9-C922-4AAC-A8CF-D3B703270ABD}"/>
                </a:ext>
              </a:extLst>
            </p:cNvPr>
            <p:cNvSpPr txBox="1"/>
            <p:nvPr/>
          </p:nvSpPr>
          <p:spPr>
            <a:xfrm>
              <a:off x="7131374" y="1436387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5C4B9B9-02D3-4F64-860D-B0B9ACFEF77C}"/>
                </a:ext>
              </a:extLst>
            </p:cNvPr>
            <p:cNvSpPr txBox="1"/>
            <p:nvPr/>
          </p:nvSpPr>
          <p:spPr>
            <a:xfrm>
              <a:off x="6358614" y="207363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1C8373E-CB9D-4A44-8902-2053BD3E17F3}"/>
                </a:ext>
              </a:extLst>
            </p:cNvPr>
            <p:cNvSpPr txBox="1"/>
            <p:nvPr/>
          </p:nvSpPr>
          <p:spPr>
            <a:xfrm>
              <a:off x="9449652" y="207363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E39E51-5EA1-4B77-B72B-BB1F50E15A97}"/>
                </a:ext>
              </a:extLst>
            </p:cNvPr>
            <p:cNvSpPr txBox="1"/>
            <p:nvPr/>
          </p:nvSpPr>
          <p:spPr>
            <a:xfrm>
              <a:off x="8676891" y="207363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5CE8BF1-6CC7-440C-B5A0-9290BE68DE4D}"/>
                </a:ext>
              </a:extLst>
            </p:cNvPr>
            <p:cNvSpPr txBox="1"/>
            <p:nvPr/>
          </p:nvSpPr>
          <p:spPr>
            <a:xfrm>
              <a:off x="7904132" y="207363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268DDA4-B031-4657-B325-F1DCE1BBB652}"/>
                </a:ext>
              </a:extLst>
            </p:cNvPr>
            <p:cNvSpPr txBox="1"/>
            <p:nvPr/>
          </p:nvSpPr>
          <p:spPr>
            <a:xfrm>
              <a:off x="7131373" y="207363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D119585-6E42-49A2-9D21-2B8C94129A59}"/>
                </a:ext>
              </a:extLst>
            </p:cNvPr>
            <p:cNvSpPr txBox="1"/>
            <p:nvPr/>
          </p:nvSpPr>
          <p:spPr>
            <a:xfrm>
              <a:off x="6358614" y="268034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3BEC699-65CF-477A-A7D7-390D5589BF5F}"/>
                </a:ext>
              </a:extLst>
            </p:cNvPr>
            <p:cNvSpPr txBox="1"/>
            <p:nvPr/>
          </p:nvSpPr>
          <p:spPr>
            <a:xfrm>
              <a:off x="9449652" y="268034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7515131-3657-4E89-8BD9-B7FFCB9C6317}"/>
                </a:ext>
              </a:extLst>
            </p:cNvPr>
            <p:cNvSpPr txBox="1"/>
            <p:nvPr/>
          </p:nvSpPr>
          <p:spPr>
            <a:xfrm>
              <a:off x="8676891" y="268034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E7C6EA9-B207-4E4E-8A95-F47C4952269C}"/>
                </a:ext>
              </a:extLst>
            </p:cNvPr>
            <p:cNvSpPr txBox="1"/>
            <p:nvPr/>
          </p:nvSpPr>
          <p:spPr>
            <a:xfrm>
              <a:off x="7904132" y="268034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870F7A-7CCE-47F2-B532-43FE3BF71BA6}"/>
                </a:ext>
              </a:extLst>
            </p:cNvPr>
            <p:cNvSpPr txBox="1"/>
            <p:nvPr/>
          </p:nvSpPr>
          <p:spPr>
            <a:xfrm>
              <a:off x="7131373" y="268034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8EC6B7A-F8FA-4A7D-A4D7-FCF1EACD39B1}"/>
              </a:ext>
            </a:extLst>
          </p:cNvPr>
          <p:cNvGrpSpPr/>
          <p:nvPr/>
        </p:nvGrpSpPr>
        <p:grpSpPr>
          <a:xfrm>
            <a:off x="759445" y="1801522"/>
            <a:ext cx="4152322" cy="1761296"/>
            <a:chOff x="1116079" y="1465244"/>
            <a:chExt cx="4152322" cy="176129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58CBBB9-9BA6-4D9D-9A6D-546F20C2DDDA}"/>
                </a:ext>
              </a:extLst>
            </p:cNvPr>
            <p:cNvGrpSpPr/>
            <p:nvPr/>
          </p:nvGrpSpPr>
          <p:grpSpPr>
            <a:xfrm>
              <a:off x="1116079" y="1465244"/>
              <a:ext cx="3505596" cy="1761296"/>
              <a:chOff x="814637" y="1364821"/>
              <a:chExt cx="3505596" cy="1761296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28418942-597C-4F8C-A3A5-9630EF0CC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4638" y="136482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04C8057-7E9D-4955-9922-2F70C34624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4637" y="198366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79AC6A1B-2F52-4FE6-8BE4-54B1AC038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4637" y="260250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E587F29D-C850-4E76-84DC-3A91E2C35C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90820" y="136482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2BDD7B4B-844F-464A-8F71-A41066A79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90819" y="198366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AB23654D-F8E4-4E7D-95DB-29D9FE421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90819" y="260250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7B9A2215-7032-474C-AFB8-69F957D80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67002" y="136482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C4E3C2F8-0AD2-418A-8A6C-635E43611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67001" y="198366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9290F718-A652-461A-BFCB-9E97FC896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67001" y="260250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A34FE827-CD21-4F87-AC90-8BE019843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43184" y="136482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D40A6DFC-97F1-4386-86D6-38703C19C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43183" y="198366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9AA9A37F-7FCF-4B51-9645-6CDA23E1A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43183" y="260250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8A6EEC76-E532-4D59-8C68-0D98F19F4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19366" y="136482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E6995173-D05B-41CF-A0A4-3C588460C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19365" y="198366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E29AE2E1-AF87-49DA-BA52-2415CAE3A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19365" y="2602501"/>
                <a:ext cx="400867" cy="523616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68E62C-D769-47BD-AF8A-6AD260E6D7BC}"/>
                  </a:ext>
                </a:extLst>
              </p:cNvPr>
              <p:cNvSpPr txBox="1"/>
              <p:nvPr/>
            </p:nvSpPr>
            <p:spPr>
              <a:xfrm>
                <a:off x="814637" y="1470212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2340FF6-2365-4741-8A3C-3EC56CEDF6D3}"/>
                  </a:ext>
                </a:extLst>
              </p:cNvPr>
              <p:cNvSpPr txBox="1"/>
              <p:nvPr/>
            </p:nvSpPr>
            <p:spPr>
              <a:xfrm>
                <a:off x="3905675" y="1470212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D9C6834-5989-405B-92B6-BD6E56D1EED5}"/>
                  </a:ext>
                </a:extLst>
              </p:cNvPr>
              <p:cNvSpPr txBox="1"/>
              <p:nvPr/>
            </p:nvSpPr>
            <p:spPr>
              <a:xfrm>
                <a:off x="3132916" y="1470212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77F281F-04FD-41CC-A8ED-AC3479DB87EE}"/>
                  </a:ext>
                </a:extLst>
              </p:cNvPr>
              <p:cNvSpPr txBox="1"/>
              <p:nvPr/>
            </p:nvSpPr>
            <p:spPr>
              <a:xfrm>
                <a:off x="2360156" y="1470212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9A66D89-5AF7-4A31-9346-CAFE5CE0E196}"/>
                  </a:ext>
                </a:extLst>
              </p:cNvPr>
              <p:cNvSpPr txBox="1"/>
              <p:nvPr/>
            </p:nvSpPr>
            <p:spPr>
              <a:xfrm>
                <a:off x="1587397" y="1470212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24FB024-61B1-426C-A421-7DA1265D6821}"/>
                  </a:ext>
                </a:extLst>
              </p:cNvPr>
              <p:cNvSpPr txBox="1"/>
              <p:nvPr/>
            </p:nvSpPr>
            <p:spPr>
              <a:xfrm>
                <a:off x="814637" y="210746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FA7FF0E-8ECF-467A-BE18-9F04A2853770}"/>
                  </a:ext>
                </a:extLst>
              </p:cNvPr>
              <p:cNvSpPr txBox="1"/>
              <p:nvPr/>
            </p:nvSpPr>
            <p:spPr>
              <a:xfrm>
                <a:off x="3905675" y="210746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53A05B7-0873-4422-AFE4-1A1CB25A4A6B}"/>
                  </a:ext>
                </a:extLst>
              </p:cNvPr>
              <p:cNvSpPr txBox="1"/>
              <p:nvPr/>
            </p:nvSpPr>
            <p:spPr>
              <a:xfrm>
                <a:off x="3132914" y="210746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7920B34-8E09-4A86-9ED4-FF16A0D47B80}"/>
                  </a:ext>
                </a:extLst>
              </p:cNvPr>
              <p:cNvSpPr txBox="1"/>
              <p:nvPr/>
            </p:nvSpPr>
            <p:spPr>
              <a:xfrm>
                <a:off x="2360155" y="210746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3108BEF-D43B-4FCC-99D8-A37D274131B3}"/>
                  </a:ext>
                </a:extLst>
              </p:cNvPr>
              <p:cNvSpPr txBox="1"/>
              <p:nvPr/>
            </p:nvSpPr>
            <p:spPr>
              <a:xfrm>
                <a:off x="1587396" y="210746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6FC1D1F-1B8C-4126-97A8-4C0FFEC38A3B}"/>
                  </a:ext>
                </a:extLst>
              </p:cNvPr>
              <p:cNvSpPr txBox="1"/>
              <p:nvPr/>
            </p:nvSpPr>
            <p:spPr>
              <a:xfrm>
                <a:off x="814637" y="271417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64A5B09-CFD4-4453-83EC-35165FCFE9E8}"/>
                  </a:ext>
                </a:extLst>
              </p:cNvPr>
              <p:cNvSpPr txBox="1"/>
              <p:nvPr/>
            </p:nvSpPr>
            <p:spPr>
              <a:xfrm>
                <a:off x="3905675" y="271417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D31C66-AAB6-4B28-8869-3A63D6900C71}"/>
                  </a:ext>
                </a:extLst>
              </p:cNvPr>
              <p:cNvSpPr txBox="1"/>
              <p:nvPr/>
            </p:nvSpPr>
            <p:spPr>
              <a:xfrm>
                <a:off x="3132914" y="271417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1DE5DB8-DE59-4CCC-B35F-F04355F1662D}"/>
                  </a:ext>
                </a:extLst>
              </p:cNvPr>
              <p:cNvSpPr txBox="1"/>
              <p:nvPr/>
            </p:nvSpPr>
            <p:spPr>
              <a:xfrm>
                <a:off x="2360155" y="271417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EC16245-2DF4-4A19-B95E-5B9B4BC63C72}"/>
                  </a:ext>
                </a:extLst>
              </p:cNvPr>
              <p:cNvSpPr txBox="1"/>
              <p:nvPr/>
            </p:nvSpPr>
            <p:spPr>
              <a:xfrm>
                <a:off x="1587396" y="271417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317E9DF-F98B-4415-BCB4-B1D4D0A78CEA}"/>
                </a:ext>
              </a:extLst>
            </p:cNvPr>
            <p:cNvCxnSpPr>
              <a:stCxn id="18" idx="1"/>
              <a:endCxn id="76" idx="3"/>
            </p:cNvCxnSpPr>
            <p:nvPr/>
          </p:nvCxnSpPr>
          <p:spPr>
            <a:xfrm>
              <a:off x="1116079" y="1755301"/>
              <a:ext cx="194638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797CF34-7B3B-4155-91FD-6E29BDE16CD2}"/>
                </a:ext>
              </a:extLst>
            </p:cNvPr>
            <p:cNvCxnSpPr>
              <a:stCxn id="76" idx="3"/>
              <a:endCxn id="80" idx="1"/>
            </p:cNvCxnSpPr>
            <p:nvPr/>
          </p:nvCxnSpPr>
          <p:spPr>
            <a:xfrm>
              <a:off x="3062465" y="1755301"/>
              <a:ext cx="371891" cy="63724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9CD25041-F5C2-4B4E-9776-2885E15E1727}"/>
                </a:ext>
              </a:extLst>
            </p:cNvPr>
            <p:cNvCxnSpPr>
              <a:stCxn id="80" idx="1"/>
            </p:cNvCxnSpPr>
            <p:nvPr/>
          </p:nvCxnSpPr>
          <p:spPr>
            <a:xfrm flipV="1">
              <a:off x="3434356" y="2345892"/>
              <a:ext cx="1388656" cy="4665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F7C3B62-6922-4442-A7F3-22D93922FC71}"/>
                </a:ext>
              </a:extLst>
            </p:cNvPr>
            <p:cNvSpPr txBox="1"/>
            <p:nvPr/>
          </p:nvSpPr>
          <p:spPr>
            <a:xfrm>
              <a:off x="4660249" y="2591117"/>
              <a:ext cx="5264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부하</a:t>
              </a:r>
            </a:p>
          </p:txBody>
        </p:sp>
        <p:pic>
          <p:nvPicPr>
            <p:cNvPr id="1028" name="Picture 4" descr="경고  무료 아이콘">
              <a:extLst>
                <a:ext uri="{FF2B5EF4-FFF2-40B4-BE49-F238E27FC236}">
                  <a16:creationId xmlns:a16="http://schemas.microsoft.com/office/drawing/2014/main" id="{0BD60C38-67BB-4978-AD1D-6EF8B9B4F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0792" y="1875847"/>
              <a:ext cx="677609" cy="677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5" name="그림 1024" descr="나이프이(가) 표시된 사진&#10;&#10;자동 생성된 설명">
            <a:extLst>
              <a:ext uri="{FF2B5EF4-FFF2-40B4-BE49-F238E27FC236}">
                <a16:creationId xmlns:a16="http://schemas.microsoft.com/office/drawing/2014/main" id="{7148D0A7-7343-4C66-B39B-7A7AB6D277B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13312" y="2362911"/>
            <a:ext cx="1784345" cy="642835"/>
          </a:xfrm>
          <a:prstGeom prst="rect">
            <a:avLst/>
          </a:prstGeom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0A8B0371-5B2E-4675-89B7-17FEA528AEBC}"/>
              </a:ext>
            </a:extLst>
          </p:cNvPr>
          <p:cNvSpPr txBox="1"/>
          <p:nvPr/>
        </p:nvSpPr>
        <p:spPr>
          <a:xfrm>
            <a:off x="4854760" y="3399582"/>
            <a:ext cx="2032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실시간 모니터링 시스템</a:t>
            </a:r>
          </a:p>
        </p:txBody>
      </p:sp>
      <p:pic>
        <p:nvPicPr>
          <p:cNvPr id="134" name="그림 133" descr="나이프이(가) 표시된 사진&#10;&#10;자동 생성된 설명">
            <a:extLst>
              <a:ext uri="{FF2B5EF4-FFF2-40B4-BE49-F238E27FC236}">
                <a16:creationId xmlns:a16="http://schemas.microsoft.com/office/drawing/2014/main" id="{6DF3B6F7-7CA7-4B85-86B3-704E8C4A1F5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99005" y="2407410"/>
            <a:ext cx="1784345" cy="642835"/>
          </a:xfrm>
          <a:prstGeom prst="rect">
            <a:avLst/>
          </a:prstGeom>
        </p:spPr>
      </p:pic>
      <p:cxnSp>
        <p:nvCxnSpPr>
          <p:cNvPr id="1031" name="직선 연결선 1030">
            <a:extLst>
              <a:ext uri="{FF2B5EF4-FFF2-40B4-BE49-F238E27FC236}">
                <a16:creationId xmlns:a16="http://schemas.microsoft.com/office/drawing/2014/main" id="{243C5836-4308-4D83-9CA3-9D1EBA0FF864}"/>
              </a:ext>
            </a:extLst>
          </p:cNvPr>
          <p:cNvCxnSpPr>
            <a:cxnSpLocks/>
            <a:stCxn id="108" idx="1"/>
          </p:cNvCxnSpPr>
          <p:nvPr/>
        </p:nvCxnSpPr>
        <p:spPr>
          <a:xfrm flipV="1">
            <a:off x="7083138" y="2742420"/>
            <a:ext cx="3755194" cy="793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E847012-0658-4DB4-82C1-EBEBA874C5C2}"/>
              </a:ext>
            </a:extLst>
          </p:cNvPr>
          <p:cNvGrpSpPr/>
          <p:nvPr/>
        </p:nvGrpSpPr>
        <p:grpSpPr>
          <a:xfrm>
            <a:off x="10370367" y="2314363"/>
            <a:ext cx="1242064" cy="978803"/>
            <a:chOff x="10370367" y="2314363"/>
            <a:chExt cx="1242064" cy="978803"/>
          </a:xfrm>
        </p:grpSpPr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DAF79539-C2C4-4C21-AA5C-3A460116F9DD}"/>
                </a:ext>
              </a:extLst>
            </p:cNvPr>
            <p:cNvSpPr txBox="1"/>
            <p:nvPr/>
          </p:nvSpPr>
          <p:spPr>
            <a:xfrm>
              <a:off x="10370367" y="2985389"/>
              <a:ext cx="1242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안정화 공정</a:t>
              </a:r>
            </a:p>
          </p:txBody>
        </p:sp>
        <p:pic>
          <p:nvPicPr>
            <p:cNvPr id="1036" name="그림 1035">
              <a:extLst>
                <a:ext uri="{FF2B5EF4-FFF2-40B4-BE49-F238E27FC236}">
                  <a16:creationId xmlns:a16="http://schemas.microsoft.com/office/drawing/2014/main" id="{6A65388E-1480-41A2-9602-E520B2A0E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1579" y1="84932" x2="31579" y2="84932"/>
                          <a14:foregroundMark x1="78947" y1="36986" x2="78947" y2="36986"/>
                          <a14:foregroundMark x1="65789" y1="21918" x2="65789" y2="21918"/>
                          <a14:foregroundMark x1="47368" y1="16438" x2="47368" y2="16438"/>
                          <a14:foregroundMark x1="26316" y1="19178" x2="26316" y2="19178"/>
                          <a14:foregroundMark x1="46053" y1="15068" x2="46053" y2="15068"/>
                          <a14:foregroundMark x1="10526" y1="35616" x2="10526" y2="356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570380" y="2314363"/>
              <a:ext cx="698602" cy="671026"/>
            </a:xfrm>
            <a:prstGeom prst="rect">
              <a:avLst/>
            </a:prstGeom>
          </p:spPr>
        </p:pic>
      </p:grpSp>
      <p:sp>
        <p:nvSpPr>
          <p:cNvPr id="122" name="제목 1">
            <a:extLst>
              <a:ext uri="{FF2B5EF4-FFF2-40B4-BE49-F238E27FC236}">
                <a16:creationId xmlns:a16="http://schemas.microsoft.com/office/drawing/2014/main" id="{403C2D92-BEA2-4FCC-BABE-6C3AEC82B0B4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6.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개선안</a:t>
            </a: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7D6BACF-512E-4C70-9739-E8DA569C3AF5}"/>
              </a:ext>
            </a:extLst>
          </p:cNvPr>
          <p:cNvGrpSpPr/>
          <p:nvPr/>
        </p:nvGrpSpPr>
        <p:grpSpPr>
          <a:xfrm>
            <a:off x="933413" y="1240928"/>
            <a:ext cx="195693" cy="431410"/>
            <a:chOff x="4375773" y="1943243"/>
            <a:chExt cx="792715" cy="1988459"/>
          </a:xfrm>
        </p:grpSpPr>
        <p:grpSp>
          <p:nvGrpSpPr>
            <p:cNvPr id="147" name="Group 8">
              <a:extLst>
                <a:ext uri="{FF2B5EF4-FFF2-40B4-BE49-F238E27FC236}">
                  <a16:creationId xmlns:a16="http://schemas.microsoft.com/office/drawing/2014/main" id="{D180FD01-507B-4BC6-B8D5-AE18CB98C4FA}"/>
                </a:ext>
              </a:extLst>
            </p:cNvPr>
            <p:cNvGrpSpPr/>
            <p:nvPr/>
          </p:nvGrpSpPr>
          <p:grpSpPr>
            <a:xfrm flipH="1">
              <a:off x="4516294" y="3441158"/>
              <a:ext cx="511666" cy="490544"/>
              <a:chOff x="4964630" y="3703862"/>
              <a:chExt cx="393594" cy="377345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152" name="Oval 1">
                <a:extLst>
                  <a:ext uri="{FF2B5EF4-FFF2-40B4-BE49-F238E27FC236}">
                    <a16:creationId xmlns:a16="http://schemas.microsoft.com/office/drawing/2014/main" id="{6418DF28-75FF-4A2F-97CF-C69A5CF2EB8E}"/>
                  </a:ext>
                </a:extLst>
              </p:cNvPr>
              <p:cNvSpPr/>
              <p:nvPr/>
            </p:nvSpPr>
            <p:spPr>
              <a:xfrm flipH="1">
                <a:off x="4977745" y="3794657"/>
                <a:ext cx="367354" cy="6560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3" name="Oval 1">
                <a:extLst>
                  <a:ext uri="{FF2B5EF4-FFF2-40B4-BE49-F238E27FC236}">
                    <a16:creationId xmlns:a16="http://schemas.microsoft.com/office/drawing/2014/main" id="{7364C632-593A-4D33-8129-0F3330BE498C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4" name="Oval 1">
                <a:extLst>
                  <a:ext uri="{FF2B5EF4-FFF2-40B4-BE49-F238E27FC236}">
                    <a16:creationId xmlns:a16="http://schemas.microsoft.com/office/drawing/2014/main" id="{31EE7455-0462-4167-825C-C3D0F25BD5B5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5" name="Oval 1">
                <a:extLst>
                  <a:ext uri="{FF2B5EF4-FFF2-40B4-BE49-F238E27FC236}">
                    <a16:creationId xmlns:a16="http://schemas.microsoft.com/office/drawing/2014/main" id="{446673F2-0554-4F54-9D11-C66FF64D6938}"/>
                  </a:ext>
                </a:extLst>
              </p:cNvPr>
              <p:cNvSpPr/>
              <p:nvPr/>
            </p:nvSpPr>
            <p:spPr>
              <a:xfrm flipH="1">
                <a:off x="4964630" y="3703862"/>
                <a:ext cx="393594" cy="65604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48" name="Group 13">
              <a:extLst>
                <a:ext uri="{FF2B5EF4-FFF2-40B4-BE49-F238E27FC236}">
                  <a16:creationId xmlns:a16="http://schemas.microsoft.com/office/drawing/2014/main" id="{CE272AB0-280E-47EE-9E73-3FA939FA2085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149" name="Block Arc 14">
                <a:extLst>
                  <a:ext uri="{FF2B5EF4-FFF2-40B4-BE49-F238E27FC236}">
                    <a16:creationId xmlns:a16="http://schemas.microsoft.com/office/drawing/2014/main" id="{03082554-3344-42C8-9C3B-EB0DB13E3A71}"/>
                  </a:ext>
                </a:extLst>
              </p:cNvPr>
              <p:cNvSpPr/>
              <p:nvPr/>
            </p:nvSpPr>
            <p:spPr>
              <a:xfrm>
                <a:off x="4874689" y="2348880"/>
                <a:ext cx="914401" cy="914402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Round Same Side Corner Rectangle 30">
                <a:extLst>
                  <a:ext uri="{FF2B5EF4-FFF2-40B4-BE49-F238E27FC236}">
                    <a16:creationId xmlns:a16="http://schemas.microsoft.com/office/drawing/2014/main" id="{4BFFCB9E-17EE-4793-8AE6-2E14BF0F31D9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1" name="Round Same Side Corner Rectangle 33">
                <a:extLst>
                  <a:ext uri="{FF2B5EF4-FFF2-40B4-BE49-F238E27FC236}">
                    <a16:creationId xmlns:a16="http://schemas.microsoft.com/office/drawing/2014/main" id="{3E0B322E-6092-4DA2-9D51-15F5D4492D7E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C7B785BF-11E5-4727-8308-9D8C7456F7FA}"/>
              </a:ext>
            </a:extLst>
          </p:cNvPr>
          <p:cNvSpPr txBox="1"/>
          <p:nvPr/>
        </p:nvSpPr>
        <p:spPr>
          <a:xfrm>
            <a:off x="1129106" y="1276461"/>
            <a:ext cx="963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흐름</a:t>
            </a:r>
            <a:r>
              <a:rPr lang="ko-KR" altLang="en-US" sz="18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별</a:t>
            </a:r>
            <a:r>
              <a:rPr lang="ko-KR" altLang="en-US" sz="18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생산량의 편차를 최소화함으로써 부하를 방지하고 생산효율을 증대</a:t>
            </a:r>
          </a:p>
        </p:txBody>
      </p:sp>
      <p:pic>
        <p:nvPicPr>
          <p:cNvPr id="1026" name="Picture 2" descr="그림쟁이를 위한 데스크탑 모니터 고르기 팁">
            <a:extLst>
              <a:ext uri="{FF2B5EF4-FFF2-40B4-BE49-F238E27FC236}">
                <a16:creationId xmlns:a16="http://schemas.microsoft.com/office/drawing/2014/main" id="{F1A121E9-1DD7-4CF4-9859-2367F37D1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069" y="2276245"/>
            <a:ext cx="775999" cy="99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5" name="Group 154">
            <a:extLst>
              <a:ext uri="{FF2B5EF4-FFF2-40B4-BE49-F238E27FC236}">
                <a16:creationId xmlns:a16="http://schemas.microsoft.com/office/drawing/2014/main" id="{CA19D848-1FE3-48D3-B103-4DD8CC0E7844}"/>
              </a:ext>
            </a:extLst>
          </p:cNvPr>
          <p:cNvGrpSpPr/>
          <p:nvPr/>
        </p:nvGrpSpPr>
        <p:grpSpPr>
          <a:xfrm>
            <a:off x="5507179" y="2370885"/>
            <a:ext cx="577551" cy="518850"/>
            <a:chOff x="4075204" y="1700703"/>
            <a:chExt cx="3961307" cy="3485138"/>
          </a:xfrm>
          <a:solidFill>
            <a:srgbClr val="0085F2"/>
          </a:solidFill>
        </p:grpSpPr>
        <p:sp>
          <p:nvSpPr>
            <p:cNvPr id="176" name="Freeform: Shape 155">
              <a:extLst>
                <a:ext uri="{FF2B5EF4-FFF2-40B4-BE49-F238E27FC236}">
                  <a16:creationId xmlns:a16="http://schemas.microsoft.com/office/drawing/2014/main" id="{CADFADAF-DDD0-4630-8622-31AAF3236F7D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56">
              <a:extLst>
                <a:ext uri="{FF2B5EF4-FFF2-40B4-BE49-F238E27FC236}">
                  <a16:creationId xmlns:a16="http://schemas.microsoft.com/office/drawing/2014/main" id="{D74D991B-F646-4447-9271-9CF98071F491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57">
              <a:extLst>
                <a:ext uri="{FF2B5EF4-FFF2-40B4-BE49-F238E27FC236}">
                  <a16:creationId xmlns:a16="http://schemas.microsoft.com/office/drawing/2014/main" id="{3071B02E-C888-49E0-AC81-C5E4B342DAB1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58">
              <a:extLst>
                <a:ext uri="{FF2B5EF4-FFF2-40B4-BE49-F238E27FC236}">
                  <a16:creationId xmlns:a16="http://schemas.microsoft.com/office/drawing/2014/main" id="{BE22D2D5-EC4E-4BAD-B21D-8CCA8E98C949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59">
              <a:extLst>
                <a:ext uri="{FF2B5EF4-FFF2-40B4-BE49-F238E27FC236}">
                  <a16:creationId xmlns:a16="http://schemas.microsoft.com/office/drawing/2014/main" id="{0B094629-593B-47C9-A34F-AAEECB274989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60">
              <a:extLst>
                <a:ext uri="{FF2B5EF4-FFF2-40B4-BE49-F238E27FC236}">
                  <a16:creationId xmlns:a16="http://schemas.microsoft.com/office/drawing/2014/main" id="{3F2FBAD9-85BB-4C95-B752-907DC32A4CAB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61">
              <a:extLst>
                <a:ext uri="{FF2B5EF4-FFF2-40B4-BE49-F238E27FC236}">
                  <a16:creationId xmlns:a16="http://schemas.microsoft.com/office/drawing/2014/main" id="{E85D4C3C-501F-488A-8D18-372B97B03558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62">
              <a:extLst>
                <a:ext uri="{FF2B5EF4-FFF2-40B4-BE49-F238E27FC236}">
                  <a16:creationId xmlns:a16="http://schemas.microsoft.com/office/drawing/2014/main" id="{522CE482-3A49-4649-9840-E358C1A83258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63">
              <a:extLst>
                <a:ext uri="{FF2B5EF4-FFF2-40B4-BE49-F238E27FC236}">
                  <a16:creationId xmlns:a16="http://schemas.microsoft.com/office/drawing/2014/main" id="{FC94ACCB-9EC3-4BD2-A40A-082F6F9370C1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64">
              <a:extLst>
                <a:ext uri="{FF2B5EF4-FFF2-40B4-BE49-F238E27FC236}">
                  <a16:creationId xmlns:a16="http://schemas.microsoft.com/office/drawing/2014/main" id="{00116A90-055C-4C8E-B07B-752C11C88108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65">
              <a:extLst>
                <a:ext uri="{FF2B5EF4-FFF2-40B4-BE49-F238E27FC236}">
                  <a16:creationId xmlns:a16="http://schemas.microsoft.com/office/drawing/2014/main" id="{CB25E6ED-1C20-4EE5-8789-B870E68211C0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66">
              <a:extLst>
                <a:ext uri="{FF2B5EF4-FFF2-40B4-BE49-F238E27FC236}">
                  <a16:creationId xmlns:a16="http://schemas.microsoft.com/office/drawing/2014/main" id="{DAD0159D-A8F2-41E5-9DFA-58F4819126AB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67">
              <a:extLst>
                <a:ext uri="{FF2B5EF4-FFF2-40B4-BE49-F238E27FC236}">
                  <a16:creationId xmlns:a16="http://schemas.microsoft.com/office/drawing/2014/main" id="{EFC98001-A0BC-4B8D-A75A-108A27E3E05D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68">
              <a:extLst>
                <a:ext uri="{FF2B5EF4-FFF2-40B4-BE49-F238E27FC236}">
                  <a16:creationId xmlns:a16="http://schemas.microsoft.com/office/drawing/2014/main" id="{4AC5C6EC-6C18-4869-998B-D455504648EC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69">
              <a:extLst>
                <a:ext uri="{FF2B5EF4-FFF2-40B4-BE49-F238E27FC236}">
                  <a16:creationId xmlns:a16="http://schemas.microsoft.com/office/drawing/2014/main" id="{2C434F7C-6B60-449E-B650-9D10C4B8E6C3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70">
              <a:extLst>
                <a:ext uri="{FF2B5EF4-FFF2-40B4-BE49-F238E27FC236}">
                  <a16:creationId xmlns:a16="http://schemas.microsoft.com/office/drawing/2014/main" id="{1313BBE8-D468-4F74-965D-602903718B60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71">
              <a:extLst>
                <a:ext uri="{FF2B5EF4-FFF2-40B4-BE49-F238E27FC236}">
                  <a16:creationId xmlns:a16="http://schemas.microsoft.com/office/drawing/2014/main" id="{C2705F34-1698-4822-8DF9-E9BE351872DA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72">
              <a:extLst>
                <a:ext uri="{FF2B5EF4-FFF2-40B4-BE49-F238E27FC236}">
                  <a16:creationId xmlns:a16="http://schemas.microsoft.com/office/drawing/2014/main" id="{04AF276F-1522-4993-8C00-7050472022C4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73">
              <a:extLst>
                <a:ext uri="{FF2B5EF4-FFF2-40B4-BE49-F238E27FC236}">
                  <a16:creationId xmlns:a16="http://schemas.microsoft.com/office/drawing/2014/main" id="{82FE8086-A0CB-4C10-BD99-0952607A9E64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74">
              <a:extLst>
                <a:ext uri="{FF2B5EF4-FFF2-40B4-BE49-F238E27FC236}">
                  <a16:creationId xmlns:a16="http://schemas.microsoft.com/office/drawing/2014/main" id="{D451250C-A44F-4606-86C1-7181208D9040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75">
              <a:extLst>
                <a:ext uri="{FF2B5EF4-FFF2-40B4-BE49-F238E27FC236}">
                  <a16:creationId xmlns:a16="http://schemas.microsoft.com/office/drawing/2014/main" id="{E58DB87E-E0DD-445C-9D30-3C97AB608EFB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76">
              <a:extLst>
                <a:ext uri="{FF2B5EF4-FFF2-40B4-BE49-F238E27FC236}">
                  <a16:creationId xmlns:a16="http://schemas.microsoft.com/office/drawing/2014/main" id="{1DEE2F4E-4CE6-49E2-B8B3-D2CAF8C19B91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77">
              <a:extLst>
                <a:ext uri="{FF2B5EF4-FFF2-40B4-BE49-F238E27FC236}">
                  <a16:creationId xmlns:a16="http://schemas.microsoft.com/office/drawing/2014/main" id="{CABE14CA-EBB5-4F0A-98B7-45D16008A565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78">
              <a:extLst>
                <a:ext uri="{FF2B5EF4-FFF2-40B4-BE49-F238E27FC236}">
                  <a16:creationId xmlns:a16="http://schemas.microsoft.com/office/drawing/2014/main" id="{5EBF6183-892B-4CB5-9938-55356BEFD02A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79">
              <a:extLst>
                <a:ext uri="{FF2B5EF4-FFF2-40B4-BE49-F238E27FC236}">
                  <a16:creationId xmlns:a16="http://schemas.microsoft.com/office/drawing/2014/main" id="{391CAE16-8B71-4581-BC1D-927B79B67855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180">
              <a:extLst>
                <a:ext uri="{FF2B5EF4-FFF2-40B4-BE49-F238E27FC236}">
                  <a16:creationId xmlns:a16="http://schemas.microsoft.com/office/drawing/2014/main" id="{0D420114-36BF-4F3D-B6E8-899592FDF4BF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181">
              <a:extLst>
                <a:ext uri="{FF2B5EF4-FFF2-40B4-BE49-F238E27FC236}">
                  <a16:creationId xmlns:a16="http://schemas.microsoft.com/office/drawing/2014/main" id="{0395F663-BDF5-4DE8-BE33-DEA33F277B27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182">
              <a:extLst>
                <a:ext uri="{FF2B5EF4-FFF2-40B4-BE49-F238E27FC236}">
                  <a16:creationId xmlns:a16="http://schemas.microsoft.com/office/drawing/2014/main" id="{FB4B3FF2-7959-4123-9342-977D638C98A0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183">
              <a:extLst>
                <a:ext uri="{FF2B5EF4-FFF2-40B4-BE49-F238E27FC236}">
                  <a16:creationId xmlns:a16="http://schemas.microsoft.com/office/drawing/2014/main" id="{714DF1EA-BA25-48FA-BDC6-F26B8B7BBA83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184">
              <a:extLst>
                <a:ext uri="{FF2B5EF4-FFF2-40B4-BE49-F238E27FC236}">
                  <a16:creationId xmlns:a16="http://schemas.microsoft.com/office/drawing/2014/main" id="{1945C06F-D1DA-4024-8726-83DFACCD91D0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185">
              <a:extLst>
                <a:ext uri="{FF2B5EF4-FFF2-40B4-BE49-F238E27FC236}">
                  <a16:creationId xmlns:a16="http://schemas.microsoft.com/office/drawing/2014/main" id="{A69CF301-E65A-47CA-B927-7C3B568FC40E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186">
              <a:extLst>
                <a:ext uri="{FF2B5EF4-FFF2-40B4-BE49-F238E27FC236}">
                  <a16:creationId xmlns:a16="http://schemas.microsoft.com/office/drawing/2014/main" id="{679318F2-0844-4370-84AD-91C27DAA8B33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187">
              <a:extLst>
                <a:ext uri="{FF2B5EF4-FFF2-40B4-BE49-F238E27FC236}">
                  <a16:creationId xmlns:a16="http://schemas.microsoft.com/office/drawing/2014/main" id="{8B5321B7-11AB-45D7-8474-A6B5EF90F9EE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188">
              <a:extLst>
                <a:ext uri="{FF2B5EF4-FFF2-40B4-BE49-F238E27FC236}">
                  <a16:creationId xmlns:a16="http://schemas.microsoft.com/office/drawing/2014/main" id="{05C27D02-C546-4BC8-B72E-F9226B086D64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189">
              <a:extLst>
                <a:ext uri="{FF2B5EF4-FFF2-40B4-BE49-F238E27FC236}">
                  <a16:creationId xmlns:a16="http://schemas.microsoft.com/office/drawing/2014/main" id="{E5BF29AE-1733-402E-A25E-ADFDE2E842F2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190">
              <a:extLst>
                <a:ext uri="{FF2B5EF4-FFF2-40B4-BE49-F238E27FC236}">
                  <a16:creationId xmlns:a16="http://schemas.microsoft.com/office/drawing/2014/main" id="{227AF09F-FE84-4CE4-BBBC-F2410B3A4911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B88D727-1EA1-4286-8843-30AD01AA5D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7107" y="3735312"/>
            <a:ext cx="2952244" cy="2304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7F6D7F-5BDE-4D0B-A0A0-097066583A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2651" y="3753861"/>
            <a:ext cx="2790400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30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E4E7C4B-CDBE-4954-9EC7-D5A56D715004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8193282-9B77-4AC6-9040-821B7FC816C4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F35E548D-2A96-40FA-A2A4-E43AA6E85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15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22" name="제목 1">
            <a:extLst>
              <a:ext uri="{FF2B5EF4-FFF2-40B4-BE49-F238E27FC236}">
                <a16:creationId xmlns:a16="http://schemas.microsoft.com/office/drawing/2014/main" id="{403C2D92-BEA2-4FCC-BABE-6C3AEC82B0B4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6.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개선안</a:t>
            </a: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7D6BACF-512E-4C70-9739-E8DA569C3AF5}"/>
              </a:ext>
            </a:extLst>
          </p:cNvPr>
          <p:cNvGrpSpPr/>
          <p:nvPr/>
        </p:nvGrpSpPr>
        <p:grpSpPr>
          <a:xfrm>
            <a:off x="933413" y="1240928"/>
            <a:ext cx="195693" cy="431410"/>
            <a:chOff x="4375773" y="1943243"/>
            <a:chExt cx="792715" cy="1988459"/>
          </a:xfrm>
        </p:grpSpPr>
        <p:grpSp>
          <p:nvGrpSpPr>
            <p:cNvPr id="147" name="Group 8">
              <a:extLst>
                <a:ext uri="{FF2B5EF4-FFF2-40B4-BE49-F238E27FC236}">
                  <a16:creationId xmlns:a16="http://schemas.microsoft.com/office/drawing/2014/main" id="{D180FD01-507B-4BC6-B8D5-AE18CB98C4FA}"/>
                </a:ext>
              </a:extLst>
            </p:cNvPr>
            <p:cNvGrpSpPr/>
            <p:nvPr/>
          </p:nvGrpSpPr>
          <p:grpSpPr>
            <a:xfrm flipH="1">
              <a:off x="4516294" y="3441158"/>
              <a:ext cx="511666" cy="490544"/>
              <a:chOff x="4964630" y="3703862"/>
              <a:chExt cx="393594" cy="377345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152" name="Oval 1">
                <a:extLst>
                  <a:ext uri="{FF2B5EF4-FFF2-40B4-BE49-F238E27FC236}">
                    <a16:creationId xmlns:a16="http://schemas.microsoft.com/office/drawing/2014/main" id="{6418DF28-75FF-4A2F-97CF-C69A5CF2EB8E}"/>
                  </a:ext>
                </a:extLst>
              </p:cNvPr>
              <p:cNvSpPr/>
              <p:nvPr/>
            </p:nvSpPr>
            <p:spPr>
              <a:xfrm flipH="1">
                <a:off x="4977745" y="3794657"/>
                <a:ext cx="367354" cy="6560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3" name="Oval 1">
                <a:extLst>
                  <a:ext uri="{FF2B5EF4-FFF2-40B4-BE49-F238E27FC236}">
                    <a16:creationId xmlns:a16="http://schemas.microsoft.com/office/drawing/2014/main" id="{7364C632-593A-4D33-8129-0F3330BE498C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4" name="Oval 1">
                <a:extLst>
                  <a:ext uri="{FF2B5EF4-FFF2-40B4-BE49-F238E27FC236}">
                    <a16:creationId xmlns:a16="http://schemas.microsoft.com/office/drawing/2014/main" id="{31EE7455-0462-4167-825C-C3D0F25BD5B5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5" name="Oval 1">
                <a:extLst>
                  <a:ext uri="{FF2B5EF4-FFF2-40B4-BE49-F238E27FC236}">
                    <a16:creationId xmlns:a16="http://schemas.microsoft.com/office/drawing/2014/main" id="{446673F2-0554-4F54-9D11-C66FF64D6938}"/>
                  </a:ext>
                </a:extLst>
              </p:cNvPr>
              <p:cNvSpPr/>
              <p:nvPr/>
            </p:nvSpPr>
            <p:spPr>
              <a:xfrm flipH="1">
                <a:off x="4964630" y="3703862"/>
                <a:ext cx="393594" cy="65604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48" name="Group 13">
              <a:extLst>
                <a:ext uri="{FF2B5EF4-FFF2-40B4-BE49-F238E27FC236}">
                  <a16:creationId xmlns:a16="http://schemas.microsoft.com/office/drawing/2014/main" id="{CE272AB0-280E-47EE-9E73-3FA939FA2085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149" name="Block Arc 14">
                <a:extLst>
                  <a:ext uri="{FF2B5EF4-FFF2-40B4-BE49-F238E27FC236}">
                    <a16:creationId xmlns:a16="http://schemas.microsoft.com/office/drawing/2014/main" id="{03082554-3344-42C8-9C3B-EB0DB13E3A71}"/>
                  </a:ext>
                </a:extLst>
              </p:cNvPr>
              <p:cNvSpPr/>
              <p:nvPr/>
            </p:nvSpPr>
            <p:spPr>
              <a:xfrm>
                <a:off x="4874689" y="2348880"/>
                <a:ext cx="914401" cy="914402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Round Same Side Corner Rectangle 30">
                <a:extLst>
                  <a:ext uri="{FF2B5EF4-FFF2-40B4-BE49-F238E27FC236}">
                    <a16:creationId xmlns:a16="http://schemas.microsoft.com/office/drawing/2014/main" id="{4BFFCB9E-17EE-4793-8AE6-2E14BF0F31D9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1" name="Round Same Side Corner Rectangle 33">
                <a:extLst>
                  <a:ext uri="{FF2B5EF4-FFF2-40B4-BE49-F238E27FC236}">
                    <a16:creationId xmlns:a16="http://schemas.microsoft.com/office/drawing/2014/main" id="{3E0B322E-6092-4DA2-9D51-15F5D4492D7E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C7B785BF-11E5-4727-8308-9D8C7456F7FA}"/>
              </a:ext>
            </a:extLst>
          </p:cNvPr>
          <p:cNvSpPr txBox="1"/>
          <p:nvPr/>
        </p:nvSpPr>
        <p:spPr>
          <a:xfrm>
            <a:off x="1129106" y="1276461"/>
            <a:ext cx="963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8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실시간 공정 모니터링 및 반도체 품질 예측 시스템을 적용해 </a:t>
            </a:r>
            <a:r>
              <a:rPr lang="ko-KR" altLang="en-US" sz="1800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지속적인 불량 관리</a:t>
            </a:r>
            <a:endParaRPr lang="ko-KR" alt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2021-09-09 22-22-49">
            <a:hlinkClick r:id="" action="ppaction://media"/>
            <a:extLst>
              <a:ext uri="{FF2B5EF4-FFF2-40B4-BE49-F238E27FC236}">
                <a16:creationId xmlns:a16="http://schemas.microsoft.com/office/drawing/2014/main" id="{2544F646-BD3D-4B3F-931C-4A8A06B75B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4442" y="1635632"/>
            <a:ext cx="8883116" cy="49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0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E4E7C4B-CDBE-4954-9EC7-D5A56D715004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8193282-9B77-4AC6-9040-821B7FC816C4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F35E548D-2A96-40FA-A2A4-E43AA6E85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16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22" name="제목 1">
            <a:extLst>
              <a:ext uri="{FF2B5EF4-FFF2-40B4-BE49-F238E27FC236}">
                <a16:creationId xmlns:a16="http://schemas.microsoft.com/office/drawing/2014/main" id="{403C2D92-BEA2-4FCC-BABE-6C3AEC82B0B4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7095816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LEARNED LESSON</a:t>
            </a:r>
            <a:endParaRPr lang="ko-KR" altLang="en-US" sz="3600" b="1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80" name="Group 99">
            <a:extLst>
              <a:ext uri="{FF2B5EF4-FFF2-40B4-BE49-F238E27FC236}">
                <a16:creationId xmlns:a16="http://schemas.microsoft.com/office/drawing/2014/main" id="{2631F48F-C08E-4514-A023-D6B0CE13CC19}"/>
              </a:ext>
            </a:extLst>
          </p:cNvPr>
          <p:cNvGrpSpPr/>
          <p:nvPr/>
        </p:nvGrpSpPr>
        <p:grpSpPr>
          <a:xfrm>
            <a:off x="4923551" y="3169291"/>
            <a:ext cx="2344897" cy="1839186"/>
            <a:chOff x="3741176" y="2237322"/>
            <a:chExt cx="4709648" cy="3723835"/>
          </a:xfrm>
        </p:grpSpPr>
        <p:grpSp>
          <p:nvGrpSpPr>
            <p:cNvPr id="81" name="Group 89">
              <a:extLst>
                <a:ext uri="{FF2B5EF4-FFF2-40B4-BE49-F238E27FC236}">
                  <a16:creationId xmlns:a16="http://schemas.microsoft.com/office/drawing/2014/main" id="{D34DDEF0-BBE6-4A76-8850-A08C5F24282F}"/>
                </a:ext>
              </a:extLst>
            </p:cNvPr>
            <p:cNvGrpSpPr/>
            <p:nvPr/>
          </p:nvGrpSpPr>
          <p:grpSpPr>
            <a:xfrm>
              <a:off x="3741176" y="2237322"/>
              <a:ext cx="4709648" cy="3723835"/>
              <a:chOff x="2228055" y="1971102"/>
              <a:chExt cx="4575969" cy="3618138"/>
            </a:xfrm>
          </p:grpSpPr>
          <p:sp>
            <p:nvSpPr>
              <p:cNvPr id="85" name="Freeform 18">
                <a:extLst>
                  <a:ext uri="{FF2B5EF4-FFF2-40B4-BE49-F238E27FC236}">
                    <a16:creationId xmlns:a16="http://schemas.microsoft.com/office/drawing/2014/main" id="{C3F244CD-2A3A-4388-972B-51FC77429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055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solidFill>
                <a:srgbClr val="1FFBF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/>
              </a:p>
            </p:txBody>
          </p:sp>
          <p:grpSp>
            <p:nvGrpSpPr>
              <p:cNvPr id="86" name="Group 91">
                <a:extLst>
                  <a:ext uri="{FF2B5EF4-FFF2-40B4-BE49-F238E27FC236}">
                    <a16:creationId xmlns:a16="http://schemas.microsoft.com/office/drawing/2014/main" id="{A1EDF4E0-0350-44FC-9790-39B15FBA3332}"/>
                  </a:ext>
                </a:extLst>
              </p:cNvPr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</p:grpSpPr>
            <p:sp>
              <p:nvSpPr>
                <p:cNvPr id="88" name="Rounded Rectangle 10">
                  <a:extLst>
                    <a:ext uri="{FF2B5EF4-FFF2-40B4-BE49-F238E27FC236}">
                      <a16:creationId xmlns:a16="http://schemas.microsoft.com/office/drawing/2014/main" id="{F2BAD5DA-AA85-4B2B-A821-CE77DB255D7B}"/>
                    </a:ext>
                  </a:extLst>
                </p:cNvPr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30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89" name="Rounded Rectangle 13">
                  <a:extLst>
                    <a:ext uri="{FF2B5EF4-FFF2-40B4-BE49-F238E27FC236}">
                      <a16:creationId xmlns:a16="http://schemas.microsoft.com/office/drawing/2014/main" id="{42207079-8FFC-4C86-89B4-32267E7FE680}"/>
                    </a:ext>
                  </a:extLst>
                </p:cNvPr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30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90" name="Chord 95">
                  <a:extLst>
                    <a:ext uri="{FF2B5EF4-FFF2-40B4-BE49-F238E27FC236}">
                      <a16:creationId xmlns:a16="http://schemas.microsoft.com/office/drawing/2014/main" id="{77015A36-7DFB-44F5-903B-DD55343EED4D}"/>
                    </a:ext>
                  </a:extLst>
                </p:cNvPr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name="adj1" fmla="val 21471232"/>
                    <a:gd name="adj2" fmla="val 10878117"/>
                  </a:avLst>
                </a:prstGeom>
                <a:solidFill>
                  <a:srgbClr val="0030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  <p:sp>
            <p:nvSpPr>
              <p:cNvPr id="87" name="Freeform 18">
                <a:extLst>
                  <a:ext uri="{FF2B5EF4-FFF2-40B4-BE49-F238E27FC236}">
                    <a16:creationId xmlns:a16="http://schemas.microsoft.com/office/drawing/2014/main" id="{3FDFEE97-64D2-4DDC-86EE-772DF34111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60064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solidFill>
                <a:srgbClr val="125AC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/>
              </a:p>
            </p:txBody>
          </p:sp>
        </p:grpSp>
        <p:grpSp>
          <p:nvGrpSpPr>
            <p:cNvPr id="82" name="Graphic 33">
              <a:extLst>
                <a:ext uri="{FF2B5EF4-FFF2-40B4-BE49-F238E27FC236}">
                  <a16:creationId xmlns:a16="http://schemas.microsoft.com/office/drawing/2014/main" id="{436C3A90-DA04-4F4E-8CD6-E04C101E29A8}"/>
                </a:ext>
              </a:extLst>
            </p:cNvPr>
            <p:cNvGrpSpPr/>
            <p:nvPr/>
          </p:nvGrpSpPr>
          <p:grpSpPr>
            <a:xfrm>
              <a:off x="5396784" y="2909081"/>
              <a:ext cx="1364502" cy="1261798"/>
              <a:chOff x="7424910" y="2405641"/>
              <a:chExt cx="1771650" cy="1638300"/>
            </a:xfrm>
            <a:solidFill>
              <a:schemeClr val="accent2"/>
            </a:solidFill>
          </p:grpSpPr>
          <p:sp>
            <p:nvSpPr>
              <p:cNvPr id="83" name="Freeform: Shape 97">
                <a:extLst>
                  <a:ext uri="{FF2B5EF4-FFF2-40B4-BE49-F238E27FC236}">
                    <a16:creationId xmlns:a16="http://schemas.microsoft.com/office/drawing/2014/main" id="{3AB68422-1C30-42D0-BC1D-31BC35DC4559}"/>
                  </a:ext>
                </a:extLst>
              </p:cNvPr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solidFill>
                <a:srgbClr val="1FFBF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4" name="Freeform: Shape 98">
                <a:extLst>
                  <a:ext uri="{FF2B5EF4-FFF2-40B4-BE49-F238E27FC236}">
                    <a16:creationId xmlns:a16="http://schemas.microsoft.com/office/drawing/2014/main" id="{BB86D8F5-3601-4D08-BD06-0DFE8D21DC10}"/>
                  </a:ext>
                </a:extLst>
              </p:cNvPr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solidFill>
                <a:srgbClr val="0AA6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26EAD20-33D5-46CC-B8C5-CB1A2428E186}"/>
              </a:ext>
            </a:extLst>
          </p:cNvPr>
          <p:cNvGrpSpPr/>
          <p:nvPr/>
        </p:nvGrpSpPr>
        <p:grpSpPr>
          <a:xfrm>
            <a:off x="6649457" y="1050969"/>
            <a:ext cx="4753253" cy="1890804"/>
            <a:chOff x="6535678" y="927797"/>
            <a:chExt cx="4753253" cy="189080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E4FF51A-FE4F-4358-B4D5-128A8B94B521}"/>
                </a:ext>
              </a:extLst>
            </p:cNvPr>
            <p:cNvSpPr txBox="1"/>
            <p:nvPr/>
          </p:nvSpPr>
          <p:spPr>
            <a:xfrm>
              <a:off x="6535678" y="1546714"/>
              <a:ext cx="4680000" cy="1271887"/>
            </a:xfrm>
            <a:prstGeom prst="rect">
              <a:avLst/>
            </a:prstGeom>
            <a:noFill/>
            <a:ln w="19050">
              <a:solidFill>
                <a:srgbClr val="9CD5E2"/>
              </a:solidFill>
            </a:ln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1200"/>
                </a:spcAft>
              </a:pP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반도체에 대한 실제 데이터를 직접 분석하고 개선안을 도출할 수 있어서 좋은 경험이었던 것 같습니다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 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팀원들과 함께 매일매일 고민하고 노력하였기에 성공적으로 프로젝트를 마무리 할 수 있었습니다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 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팀원들께 다시 한번 감사드립니다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</a:t>
              </a:r>
              <a:endPara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6631F27-6617-4AB7-89BA-EB122E00DCEE}"/>
                </a:ext>
              </a:extLst>
            </p:cNvPr>
            <p:cNvGrpSpPr/>
            <p:nvPr/>
          </p:nvGrpSpPr>
          <p:grpSpPr>
            <a:xfrm>
              <a:off x="9959041" y="927797"/>
              <a:ext cx="1329890" cy="648000"/>
              <a:chOff x="9959041" y="927797"/>
              <a:chExt cx="1329890" cy="648000"/>
            </a:xfrm>
          </p:grpSpPr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75157403-65F6-4706-A6B5-3BF3DDF1F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9041" y="927797"/>
                <a:ext cx="1296000" cy="6480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2535C5-4FDE-4296-84D1-BCC52A784791}"/>
                  </a:ext>
                </a:extLst>
              </p:cNvPr>
              <p:cNvSpPr txBox="1"/>
              <p:nvPr/>
            </p:nvSpPr>
            <p:spPr>
              <a:xfrm>
                <a:off x="10398986" y="1078288"/>
                <a:ext cx="889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서형준</a:t>
                </a:r>
                <a:endParaRPr lang="ko-KR" altLang="en-US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874055C-5B1B-4187-AF7D-39EDC62294DA}"/>
              </a:ext>
            </a:extLst>
          </p:cNvPr>
          <p:cNvGrpSpPr/>
          <p:nvPr/>
        </p:nvGrpSpPr>
        <p:grpSpPr>
          <a:xfrm>
            <a:off x="1043695" y="1049417"/>
            <a:ext cx="4715295" cy="1890806"/>
            <a:chOff x="1055415" y="891282"/>
            <a:chExt cx="4715295" cy="18908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97A32-C311-4EDF-9B1E-8370042E2B65}"/>
                </a:ext>
              </a:extLst>
            </p:cNvPr>
            <p:cNvSpPr txBox="1"/>
            <p:nvPr/>
          </p:nvSpPr>
          <p:spPr>
            <a:xfrm>
              <a:off x="1090710" y="1510201"/>
              <a:ext cx="4680000" cy="1271887"/>
            </a:xfrm>
            <a:prstGeom prst="rect">
              <a:avLst/>
            </a:prstGeom>
            <a:noFill/>
            <a:ln w="19050">
              <a:solidFill>
                <a:srgbClr val="FFD37B"/>
              </a:solidFill>
            </a:ln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1200"/>
                </a:spcAft>
              </a:pP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8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대 공정에 대해 모르는 상태로 시작한 프로젝트였기에 어려운 점들이 많았지만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조원들의 도움과 단합으로 해낼 수 있었습니다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 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비대면으로 진행해서 아쉽지만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다음에는 대면으로 만나서 고생한 조원들과 맛있는 밥 한 끼 먹고 싶습니다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 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다들 수고하셨습니다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</a:t>
              </a: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CCBE8B3-CD69-48E4-B34E-A546307BDA9D}"/>
                </a:ext>
              </a:extLst>
            </p:cNvPr>
            <p:cNvGrpSpPr/>
            <p:nvPr/>
          </p:nvGrpSpPr>
          <p:grpSpPr>
            <a:xfrm>
              <a:off x="1055415" y="891282"/>
              <a:ext cx="1295999" cy="648000"/>
              <a:chOff x="1055415" y="891282"/>
              <a:chExt cx="1295999" cy="648000"/>
            </a:xfrm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FC808476-7081-4FEF-8923-F9750156A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415" y="891282"/>
                <a:ext cx="1295999" cy="648000"/>
              </a:xfrm>
              <a:prstGeom prst="rect">
                <a:avLst/>
              </a:prstGeom>
            </p:spPr>
          </p:pic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93915BE-8E3C-473A-88C1-58B0B2EC7CF2}"/>
                  </a:ext>
                </a:extLst>
              </p:cNvPr>
              <p:cNvSpPr txBox="1"/>
              <p:nvPr/>
            </p:nvSpPr>
            <p:spPr>
              <a:xfrm>
                <a:off x="1461469" y="1032539"/>
                <a:ext cx="889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김민경</a:t>
                </a: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D2E301D-1505-4210-9106-48375264C7E2}"/>
              </a:ext>
            </a:extLst>
          </p:cNvPr>
          <p:cNvGrpSpPr/>
          <p:nvPr/>
        </p:nvGrpSpPr>
        <p:grpSpPr>
          <a:xfrm>
            <a:off x="382318" y="3054505"/>
            <a:ext cx="4358433" cy="1656024"/>
            <a:chOff x="-8965" y="2530752"/>
            <a:chExt cx="4358433" cy="165602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9E9409B-4CC6-4234-AFBF-13B6567D32B1}"/>
                </a:ext>
              </a:extLst>
            </p:cNvPr>
            <p:cNvSpPr txBox="1"/>
            <p:nvPr/>
          </p:nvSpPr>
          <p:spPr>
            <a:xfrm>
              <a:off x="29468" y="3151877"/>
              <a:ext cx="4320000" cy="1034899"/>
            </a:xfrm>
            <a:prstGeom prst="rect">
              <a:avLst/>
            </a:prstGeom>
            <a:noFill/>
            <a:ln w="19050">
              <a:solidFill>
                <a:srgbClr val="5870B4"/>
              </a:solidFill>
            </a:ln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1200"/>
                </a:spcAft>
              </a:pPr>
              <a:r>
                <a:rPr lang="ko-KR" altLang="en-US" sz="1400" spc="-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빅데이터</a:t>
              </a:r>
              <a:r>
                <a:rPr lang="en-US" altLang="ko-KR" sz="1400" spc="-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lang="ko-KR" altLang="en-US" sz="1400" spc="-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반도체</a:t>
              </a:r>
              <a:r>
                <a:rPr lang="en-US" altLang="ko-KR" sz="1400" spc="-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lang="ko-KR" altLang="en-US" sz="1400" spc="-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웹페이지 등 처음 접하는 분야라 미숙한 점이 많았지만</a:t>
              </a:r>
              <a:r>
                <a:rPr lang="en-US" altLang="ko-KR" sz="1400" spc="-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</a:t>
              </a:r>
              <a:r>
                <a:rPr lang="ko-KR" altLang="en-US" sz="1400" spc="-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조원들이 다 같이 참여하여 프로젝트를 잘 마무리했습니다</a:t>
              </a:r>
              <a:r>
                <a:rPr lang="en-US" altLang="ko-KR" sz="1400" spc="-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 </a:t>
              </a:r>
              <a:r>
                <a:rPr lang="ko-KR" altLang="en-US" sz="1400" spc="-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피곤할 텐데 맡은 부분이 아닌 것까지 많이 참여해 주셔서 조원분들께 정말 감사합니다</a:t>
              </a:r>
              <a:r>
                <a:rPr lang="en-US" altLang="ko-KR" sz="1400" spc="-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</a:t>
              </a:r>
              <a:endParaRPr lang="ko-KR" altLang="en-US" sz="1400" spc="-5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28E9E4B2-56CD-4BAB-9ECB-991FF2EDA690}"/>
                </a:ext>
              </a:extLst>
            </p:cNvPr>
            <p:cNvGrpSpPr/>
            <p:nvPr/>
          </p:nvGrpSpPr>
          <p:grpSpPr>
            <a:xfrm>
              <a:off x="-8965" y="2530752"/>
              <a:ext cx="1307203" cy="648000"/>
              <a:chOff x="-547749" y="3227883"/>
              <a:chExt cx="1307203" cy="648000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CA25080A-075B-4FF7-8AA0-6B76CF19C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7749" y="3227883"/>
                <a:ext cx="1296000" cy="648000"/>
              </a:xfrm>
              <a:prstGeom prst="rect">
                <a:avLst/>
              </a:prstGeom>
            </p:spPr>
          </p:pic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5D6BDC7-F048-4446-90BC-073C4A90D1A6}"/>
                  </a:ext>
                </a:extLst>
              </p:cNvPr>
              <p:cNvSpPr txBox="1"/>
              <p:nvPr/>
            </p:nvSpPr>
            <p:spPr>
              <a:xfrm>
                <a:off x="-130491" y="3376182"/>
                <a:ext cx="889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손유정</a:t>
                </a:r>
                <a:endParaRPr lang="ko-KR" altLang="en-US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p:grp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27BF038-344E-45D9-A185-F793BD5D4797}"/>
              </a:ext>
            </a:extLst>
          </p:cNvPr>
          <p:cNvGrpSpPr/>
          <p:nvPr/>
        </p:nvGrpSpPr>
        <p:grpSpPr>
          <a:xfrm>
            <a:off x="1029265" y="4857981"/>
            <a:ext cx="4724825" cy="1887912"/>
            <a:chOff x="854414" y="4595262"/>
            <a:chExt cx="4724825" cy="188791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EE9041A-3CAF-485C-8FC1-750902301D9C}"/>
                </a:ext>
              </a:extLst>
            </p:cNvPr>
            <p:cNvSpPr txBox="1"/>
            <p:nvPr/>
          </p:nvSpPr>
          <p:spPr>
            <a:xfrm>
              <a:off x="899239" y="5211287"/>
              <a:ext cx="4680000" cy="1271887"/>
            </a:xfrm>
            <a:prstGeom prst="rect">
              <a:avLst/>
            </a:prstGeom>
            <a:noFill/>
            <a:ln w="19050">
              <a:solidFill>
                <a:srgbClr val="85FFEA"/>
              </a:solidFill>
            </a:ln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ko-KR" altLang="en-US" sz="1400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머신러닝이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그냥 코드만 잘 쓰고 파라미터만 잘 튜닝하면 되는 건 줄 알았는데 그건 빙산의 일각이고 전체적인 데이터를 다루는 게 굉장히 </a:t>
              </a:r>
              <a:r>
                <a:rPr lang="ko-KR" altLang="en-US" sz="1400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힘들단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걸 알았습니다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 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함부로 덤비지 않겠습니다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 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그래도 매우 즐겁고 유익한 시간이었습니다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 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조원들 모두 감사합니다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</a:t>
              </a:r>
              <a:endPara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F6E6932-4E28-4BF2-B972-7DCF362D2328}"/>
                </a:ext>
              </a:extLst>
            </p:cNvPr>
            <p:cNvGrpSpPr/>
            <p:nvPr/>
          </p:nvGrpSpPr>
          <p:grpSpPr>
            <a:xfrm>
              <a:off x="854414" y="4595262"/>
              <a:ext cx="1331860" cy="648000"/>
              <a:chOff x="2469656" y="4770734"/>
              <a:chExt cx="1331860" cy="648000"/>
            </a:xfrm>
          </p:grpSpPr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0BA5640C-4332-4C4D-8C46-796B29977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9656" y="4770734"/>
                <a:ext cx="1296000" cy="648000"/>
              </a:xfrm>
              <a:prstGeom prst="rect">
                <a:avLst/>
              </a:prstGeom>
            </p:spPr>
          </p:pic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E633AA97-ED3C-45E4-908F-4D8FC4C45F7B}"/>
                  </a:ext>
                </a:extLst>
              </p:cNvPr>
              <p:cNvSpPr txBox="1"/>
              <p:nvPr/>
            </p:nvSpPr>
            <p:spPr>
              <a:xfrm>
                <a:off x="2911571" y="4913953"/>
                <a:ext cx="889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이찬희</a:t>
                </a: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C3E8519-7900-4528-9857-885366BD6DFA}"/>
              </a:ext>
            </a:extLst>
          </p:cNvPr>
          <p:cNvGrpSpPr/>
          <p:nvPr/>
        </p:nvGrpSpPr>
        <p:grpSpPr>
          <a:xfrm>
            <a:off x="6653556" y="4852901"/>
            <a:ext cx="4774971" cy="1892992"/>
            <a:chOff x="6922499" y="4625033"/>
            <a:chExt cx="4774971" cy="1892992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D807178-7DA5-49CD-8250-4E544E12F536}"/>
                </a:ext>
              </a:extLst>
            </p:cNvPr>
            <p:cNvSpPr txBox="1"/>
            <p:nvPr/>
          </p:nvSpPr>
          <p:spPr>
            <a:xfrm>
              <a:off x="6922499" y="5246138"/>
              <a:ext cx="4680000" cy="1271887"/>
            </a:xfrm>
            <a:prstGeom prst="rect">
              <a:avLst/>
            </a:prstGeom>
            <a:noFill/>
            <a:ln w="19050">
              <a:solidFill>
                <a:srgbClr val="DEADFF"/>
              </a:solidFill>
            </a:ln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1200"/>
                </a:spcAft>
              </a:pP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데이터를 분석하면서 반도체 공정도 같이 공부해야 했기 때문에 프로젝트가 더 어렵게 느껴졌던 것 같습니다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 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그래도 힘들었던 만큼 데이터 분석에 대해 더 빠르게 배울 수 있었던 것 같고 팀원들과 함께 밤낮으로 과제 수행을 하면서 좋은 추억을 만들 수 있어서 좋았습니다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C201DDA-53FA-4F09-B413-DCE957CF4FD5}"/>
                </a:ext>
              </a:extLst>
            </p:cNvPr>
            <p:cNvGrpSpPr/>
            <p:nvPr/>
          </p:nvGrpSpPr>
          <p:grpSpPr>
            <a:xfrm>
              <a:off x="10341763" y="4625033"/>
              <a:ext cx="1355707" cy="648000"/>
              <a:chOff x="11305657" y="4698384"/>
              <a:chExt cx="1355707" cy="648000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5EC7211E-48AC-4F9E-BA90-9B01C4600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05657" y="4698384"/>
                <a:ext cx="1296000" cy="648000"/>
              </a:xfrm>
              <a:prstGeom prst="rect">
                <a:avLst/>
              </a:prstGeom>
            </p:spPr>
          </p:pic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B413462-DA8B-4F70-83D1-ABE302D57E37}"/>
                  </a:ext>
                </a:extLst>
              </p:cNvPr>
              <p:cNvSpPr txBox="1"/>
              <p:nvPr/>
            </p:nvSpPr>
            <p:spPr>
              <a:xfrm>
                <a:off x="11771419" y="4845503"/>
                <a:ext cx="889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임솔이</a:t>
                </a:r>
                <a:endParaRPr lang="ko-KR" altLang="en-US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E8473E05-132D-4E25-9DE2-BF21EA517B04}"/>
              </a:ext>
            </a:extLst>
          </p:cNvPr>
          <p:cNvGrpSpPr/>
          <p:nvPr/>
        </p:nvGrpSpPr>
        <p:grpSpPr>
          <a:xfrm>
            <a:off x="7451248" y="3051428"/>
            <a:ext cx="4386148" cy="1658464"/>
            <a:chOff x="7363525" y="2605333"/>
            <a:chExt cx="4386148" cy="1658464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334A1E1-206C-4168-BD41-995A316AEA1C}"/>
                </a:ext>
              </a:extLst>
            </p:cNvPr>
            <p:cNvSpPr txBox="1"/>
            <p:nvPr/>
          </p:nvSpPr>
          <p:spPr>
            <a:xfrm>
              <a:off x="7363525" y="3228898"/>
              <a:ext cx="4320000" cy="1034899"/>
            </a:xfrm>
            <a:prstGeom prst="rect">
              <a:avLst/>
            </a:prstGeom>
            <a:noFill/>
            <a:ln w="19050">
              <a:solidFill>
                <a:srgbClr val="C5D3FF"/>
              </a:solidFill>
            </a:ln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1200"/>
                </a:spcAft>
              </a:pP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프로젝트를 비대면으로 진행하여 소통에 아쉬움은 있었지만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각자 맡은 역할을 성실하게 </a:t>
              </a:r>
              <a:r>
                <a:rPr lang="ko-KR" altLang="en-US" sz="1400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수행해주셔서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무사히 프로젝트를 마무리 할 수 있었습니다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 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모두 빅데이터 프로젝트 수행하시느라 고생 많으셨습니다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6EFA607-A395-4F63-97AC-C5EE9E7525F9}"/>
                </a:ext>
              </a:extLst>
            </p:cNvPr>
            <p:cNvGrpSpPr/>
            <p:nvPr/>
          </p:nvGrpSpPr>
          <p:grpSpPr>
            <a:xfrm>
              <a:off x="10427132" y="2605333"/>
              <a:ext cx="1322541" cy="648000"/>
              <a:chOff x="11531253" y="2527998"/>
              <a:chExt cx="1322541" cy="648000"/>
            </a:xfrm>
          </p:grpSpPr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28C07457-5159-42AD-8E0C-6CE90CE2D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1253" y="2527998"/>
                <a:ext cx="1296000" cy="648000"/>
              </a:xfrm>
              <a:prstGeom prst="rect">
                <a:avLst/>
              </a:prstGeom>
            </p:spPr>
          </p:pic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B7FB694-357B-452D-9CF7-4041E3C78CE8}"/>
                  </a:ext>
                </a:extLst>
              </p:cNvPr>
              <p:cNvSpPr txBox="1"/>
              <p:nvPr/>
            </p:nvSpPr>
            <p:spPr>
              <a:xfrm>
                <a:off x="11963849" y="2675270"/>
                <a:ext cx="889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이영호</a:t>
                </a:r>
              </a:p>
            </p:txBody>
          </p:sp>
        </p:grp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4CC48096-2BB6-44D4-9166-CAD366B63F00}"/>
              </a:ext>
            </a:extLst>
          </p:cNvPr>
          <p:cNvSpPr txBox="1"/>
          <p:nvPr/>
        </p:nvSpPr>
        <p:spPr>
          <a:xfrm>
            <a:off x="5358671" y="5031009"/>
            <a:ext cx="1452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반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4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943794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47647" y="720611"/>
            <a:ext cx="7028229" cy="5284057"/>
            <a:chOff x="3621088" y="1131888"/>
            <a:chExt cx="5411788" cy="4068763"/>
          </a:xfrm>
        </p:grpSpPr>
        <p:sp>
          <p:nvSpPr>
            <p:cNvPr id="3" name="直角三角形 2"/>
            <p:cNvSpPr/>
            <p:nvPr>
              <p:custDataLst>
                <p:tags r:id="rId2"/>
              </p:custDataLst>
            </p:nvPr>
          </p:nvSpPr>
          <p:spPr>
            <a:xfrm rot="20063428">
              <a:off x="3621088" y="3252788"/>
              <a:ext cx="519112" cy="474662"/>
            </a:xfrm>
            <a:prstGeom prst="rtTriangle">
              <a:avLst/>
            </a:prstGeom>
            <a:solidFill>
              <a:srgbClr val="0085F2"/>
            </a:solidFill>
            <a:ln>
              <a:solidFill>
                <a:srgbClr val="008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直角三角形 3"/>
            <p:cNvSpPr/>
            <p:nvPr>
              <p:custDataLst>
                <p:tags r:id="rId3"/>
              </p:custDataLst>
            </p:nvPr>
          </p:nvSpPr>
          <p:spPr>
            <a:xfrm rot="7409929">
              <a:off x="4892676" y="3859213"/>
              <a:ext cx="350837" cy="249238"/>
            </a:xfrm>
            <a:prstGeom prst="rtTriangle">
              <a:avLst/>
            </a:prstGeom>
            <a:solidFill>
              <a:srgbClr val="0085F2"/>
            </a:solidFill>
            <a:ln>
              <a:solidFill>
                <a:srgbClr val="008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" name="直角三角形 4"/>
            <p:cNvSpPr/>
            <p:nvPr>
              <p:custDataLst>
                <p:tags r:id="rId4"/>
              </p:custDataLst>
            </p:nvPr>
          </p:nvSpPr>
          <p:spPr>
            <a:xfrm rot="17352356">
              <a:off x="4533901" y="4851401"/>
              <a:ext cx="231775" cy="165100"/>
            </a:xfrm>
            <a:prstGeom prst="rtTriangle">
              <a:avLst/>
            </a:prstGeom>
            <a:solidFill>
              <a:srgbClr val="0085F2"/>
            </a:solidFill>
            <a:ln>
              <a:solidFill>
                <a:srgbClr val="008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" name="直角三角形 5"/>
            <p:cNvSpPr/>
            <p:nvPr>
              <p:custDataLst>
                <p:tags r:id="rId5"/>
              </p:custDataLst>
            </p:nvPr>
          </p:nvSpPr>
          <p:spPr>
            <a:xfrm rot="17352356">
              <a:off x="4022726" y="5108576"/>
              <a:ext cx="119062" cy="65087"/>
            </a:xfrm>
            <a:prstGeom prst="rtTriangle">
              <a:avLst/>
            </a:prstGeom>
            <a:solidFill>
              <a:srgbClr val="0085F2"/>
            </a:solidFill>
            <a:ln>
              <a:solidFill>
                <a:srgbClr val="008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" name="直角三角形 6"/>
            <p:cNvSpPr/>
            <p:nvPr>
              <p:custDataLst>
                <p:tags r:id="rId6"/>
              </p:custDataLst>
            </p:nvPr>
          </p:nvSpPr>
          <p:spPr>
            <a:xfrm rot="11413207">
              <a:off x="7064376" y="4568825"/>
              <a:ext cx="231775" cy="165100"/>
            </a:xfrm>
            <a:prstGeom prst="rtTriangle">
              <a:avLst/>
            </a:prstGeom>
            <a:solidFill>
              <a:srgbClr val="0085F2"/>
            </a:solidFill>
            <a:ln>
              <a:solidFill>
                <a:srgbClr val="008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直角三角形 7"/>
            <p:cNvSpPr/>
            <p:nvPr>
              <p:custDataLst>
                <p:tags r:id="rId7"/>
              </p:custDataLst>
            </p:nvPr>
          </p:nvSpPr>
          <p:spPr>
            <a:xfrm rot="18287289">
              <a:off x="6709570" y="3945732"/>
              <a:ext cx="231775" cy="252413"/>
            </a:xfrm>
            <a:prstGeom prst="rtTriangle">
              <a:avLst/>
            </a:prstGeom>
            <a:solidFill>
              <a:srgbClr val="0085F2"/>
            </a:solidFill>
            <a:ln>
              <a:solidFill>
                <a:srgbClr val="008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>
              <p:custDataLst>
                <p:tags r:id="rId8"/>
              </p:custDataLst>
            </p:nvPr>
          </p:nvSpPr>
          <p:spPr>
            <a:xfrm rot="16200000">
              <a:off x="8184357" y="2443957"/>
              <a:ext cx="138112" cy="250825"/>
            </a:xfrm>
            <a:prstGeom prst="rtTriangle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10" name="直角三角形 9"/>
            <p:cNvSpPr/>
            <p:nvPr>
              <p:custDataLst>
                <p:tags r:id="rId9"/>
              </p:custDataLst>
            </p:nvPr>
          </p:nvSpPr>
          <p:spPr>
            <a:xfrm rot="16200000">
              <a:off x="8208963" y="1241426"/>
              <a:ext cx="66675" cy="120650"/>
            </a:xfrm>
            <a:prstGeom prst="rtTriangle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11" name="直接连接符 10"/>
            <p:cNvCxnSpPr/>
            <p:nvPr>
              <p:custDataLst>
                <p:tags r:id="rId10"/>
              </p:custDataLst>
            </p:nvPr>
          </p:nvCxnSpPr>
          <p:spPr>
            <a:xfrm flipV="1">
              <a:off x="4141788" y="4059239"/>
              <a:ext cx="715962" cy="447675"/>
            </a:xfrm>
            <a:prstGeom prst="line">
              <a:avLst/>
            </a:prstGeom>
            <a:solidFill>
              <a:srgbClr val="0085F2"/>
            </a:solidFill>
            <a:ln>
              <a:solidFill>
                <a:srgbClr val="0085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>
              <p:custDataLst>
                <p:tags r:id="rId11"/>
              </p:custDataLst>
            </p:nvPr>
          </p:nvCxnSpPr>
          <p:spPr>
            <a:xfrm flipV="1">
              <a:off x="3859214" y="4075113"/>
              <a:ext cx="1246187" cy="779462"/>
            </a:xfrm>
            <a:prstGeom prst="line">
              <a:avLst/>
            </a:prstGeom>
            <a:solidFill>
              <a:srgbClr val="0085F2"/>
            </a:solidFill>
            <a:ln>
              <a:solidFill>
                <a:srgbClr val="0085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12"/>
              </p:custDataLst>
            </p:nvPr>
          </p:nvCxnSpPr>
          <p:spPr>
            <a:xfrm flipV="1">
              <a:off x="7421563" y="1435101"/>
              <a:ext cx="717550" cy="447675"/>
            </a:xfrm>
            <a:prstGeom prst="line">
              <a:avLst/>
            </a:prstGeom>
            <a:ln>
              <a:solidFill>
                <a:srgbClr val="0085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3"/>
              </p:custDataLst>
            </p:nvPr>
          </p:nvCxnSpPr>
          <p:spPr>
            <a:xfrm flipV="1">
              <a:off x="7786689" y="1131888"/>
              <a:ext cx="1246187" cy="781050"/>
            </a:xfrm>
            <a:prstGeom prst="line">
              <a:avLst/>
            </a:prstGeom>
            <a:ln>
              <a:solidFill>
                <a:srgbClr val="0085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任意多边形 20"/>
            <p:cNvSpPr/>
            <p:nvPr>
              <p:custDataLst>
                <p:tags r:id="rId14"/>
              </p:custDataLst>
            </p:nvPr>
          </p:nvSpPr>
          <p:spPr>
            <a:xfrm>
              <a:off x="4190736" y="1930352"/>
              <a:ext cx="3391976" cy="2751567"/>
            </a:xfrm>
            <a:custGeom>
              <a:avLst/>
              <a:gdLst>
                <a:gd name="connsiteX0" fmla="*/ 0 w 3391976"/>
                <a:gd name="connsiteY0" fmla="*/ 0 h 2751567"/>
                <a:gd name="connsiteX1" fmla="*/ 3391976 w 3391976"/>
                <a:gd name="connsiteY1" fmla="*/ 0 h 2751567"/>
                <a:gd name="connsiteX2" fmla="*/ 1695988 w 3391976"/>
                <a:gd name="connsiteY2" fmla="*/ 2751567 h 275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1976" h="2751567">
                  <a:moveTo>
                    <a:pt x="0" y="0"/>
                  </a:moveTo>
                  <a:lnTo>
                    <a:pt x="3391976" y="0"/>
                  </a:lnTo>
                  <a:lnTo>
                    <a:pt x="1695988" y="2751567"/>
                  </a:lnTo>
                  <a:close/>
                </a:path>
              </a:pathLst>
            </a:cu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36000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CN" sz="4800" dirty="0">
                  <a:solidFill>
                    <a:srgbClr val="FFFFFF"/>
                  </a:solidFill>
                  <a:effectLst>
                    <a:innerShdw blurRad="38100" dist="25400" dir="13500000">
                      <a:prstClr val="black">
                        <a:alpha val="50000"/>
                      </a:prstClr>
                    </a:inn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eiryo UI" panose="020B0604030504040204" pitchFamily="34" charset="-128"/>
                </a:rPr>
                <a:t>THANK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zh-CN" sz="4800" dirty="0">
                  <a:solidFill>
                    <a:srgbClr val="FFFFFF"/>
                  </a:solidFill>
                  <a:effectLst>
                    <a:innerShdw blurRad="38100" dist="25400" dir="13500000">
                      <a:prstClr val="black">
                        <a:alpha val="50000"/>
                      </a:prstClr>
                    </a:inn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eiryo UI" panose="020B0604030504040204" pitchFamily="34" charset="-128"/>
                </a:rPr>
                <a:t>YOU</a:t>
              </a:r>
              <a:endParaRPr lang="zh-CN" altLang="en-US" sz="4800" dirty="0">
                <a:solidFill>
                  <a:srgbClr val="FFFFFF"/>
                </a:solidFill>
                <a:effectLst>
                  <a:innerShdw blurRad="38100" dist="25400" dir="13500000">
                    <a:prstClr val="black">
                      <a:alpha val="50000"/>
                    </a:prstClr>
                  </a:innerShdw>
                </a:effectLst>
                <a:latin typeface="나눔스퀘어_ac ExtraBold" panose="020B0600000101010101" pitchFamily="50" charset="-127"/>
                <a:ea typeface="华文琥珀" panose="02010800040101010101" pitchFamily="2" charset="-122"/>
                <a:cs typeface="Meiryo UI" panose="020B0604030504040204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490D956F-9247-41F3-B55B-14FAEF696B09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5B8D858-F1DA-4A42-827B-5B4AA2780329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90BDCE9-402A-4E0E-8F0A-A33F8CF92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21" name="슬라이드 번호 개체 틀 2">
            <a:extLst>
              <a:ext uri="{FF2B5EF4-FFF2-40B4-BE49-F238E27FC236}">
                <a16:creationId xmlns:a16="http://schemas.microsoft.com/office/drawing/2014/main" id="{F69D7FEF-DC30-4B27-B6E8-AFCBCF914418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2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AE206C-465C-4523-B3EE-DACFFD81032E}"/>
              </a:ext>
            </a:extLst>
          </p:cNvPr>
          <p:cNvSpPr txBox="1"/>
          <p:nvPr/>
        </p:nvSpPr>
        <p:spPr>
          <a:xfrm>
            <a:off x="682066" y="1178210"/>
            <a:ext cx="1640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contents</a:t>
            </a:r>
            <a:endParaRPr lang="ko-KR" altLang="en-US" sz="2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FB493FD-05B9-4493-82B9-D99FA8617FE5}"/>
              </a:ext>
            </a:extLst>
          </p:cNvPr>
          <p:cNvCxnSpPr/>
          <p:nvPr/>
        </p:nvCxnSpPr>
        <p:spPr>
          <a:xfrm>
            <a:off x="2689411" y="1428223"/>
            <a:ext cx="86330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BA2BA8A-E732-4CFC-8B8E-923E1F29AC55}"/>
              </a:ext>
            </a:extLst>
          </p:cNvPr>
          <p:cNvSpPr txBox="1"/>
          <p:nvPr/>
        </p:nvSpPr>
        <p:spPr>
          <a:xfrm>
            <a:off x="709700" y="2823851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01</a:t>
            </a:r>
            <a:endParaRPr lang="ko-KR" altLang="en-US" sz="7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54C911-0F30-4296-B3D7-BBFE79DE883B}"/>
              </a:ext>
            </a:extLst>
          </p:cNvPr>
          <p:cNvSpPr txBox="1"/>
          <p:nvPr/>
        </p:nvSpPr>
        <p:spPr>
          <a:xfrm>
            <a:off x="2586812" y="2823851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02</a:t>
            </a:r>
            <a:endParaRPr lang="ko-KR" altLang="en-US" sz="7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0C552-AC77-48F0-B76F-8C6D4769D197}"/>
              </a:ext>
            </a:extLst>
          </p:cNvPr>
          <p:cNvSpPr txBox="1"/>
          <p:nvPr/>
        </p:nvSpPr>
        <p:spPr>
          <a:xfrm>
            <a:off x="4463924" y="2823850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03</a:t>
            </a:r>
            <a:endParaRPr lang="ko-KR" altLang="en-US" sz="7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A8B6F4-D804-402C-AB49-462897342D89}"/>
              </a:ext>
            </a:extLst>
          </p:cNvPr>
          <p:cNvSpPr txBox="1"/>
          <p:nvPr/>
        </p:nvSpPr>
        <p:spPr>
          <a:xfrm>
            <a:off x="6341036" y="2823851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04</a:t>
            </a:r>
            <a:endParaRPr lang="ko-KR" altLang="en-US" sz="7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887A4E-45EC-443C-A510-0EECDD641C78}"/>
              </a:ext>
            </a:extLst>
          </p:cNvPr>
          <p:cNvSpPr txBox="1"/>
          <p:nvPr/>
        </p:nvSpPr>
        <p:spPr>
          <a:xfrm>
            <a:off x="8218148" y="2828835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05</a:t>
            </a:r>
            <a:endParaRPr lang="ko-KR" altLang="en-US" sz="7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ABA9D-8F52-405C-88CF-92677B0B1EB2}"/>
              </a:ext>
            </a:extLst>
          </p:cNvPr>
          <p:cNvSpPr txBox="1"/>
          <p:nvPr/>
        </p:nvSpPr>
        <p:spPr>
          <a:xfrm>
            <a:off x="647694" y="4214221"/>
            <a:ext cx="149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추진배경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D092D5-A74A-45F9-B4C0-D7B8274479CF}"/>
              </a:ext>
            </a:extLst>
          </p:cNvPr>
          <p:cNvSpPr txBox="1"/>
          <p:nvPr/>
        </p:nvSpPr>
        <p:spPr>
          <a:xfrm>
            <a:off x="2230608" y="4224089"/>
            <a:ext cx="214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현황 및 개선기회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8BB8E8-B708-4964-918D-300820AF70CC}"/>
              </a:ext>
            </a:extLst>
          </p:cNvPr>
          <p:cNvSpPr txBox="1"/>
          <p:nvPr/>
        </p:nvSpPr>
        <p:spPr>
          <a:xfrm>
            <a:off x="4429351" y="4214221"/>
            <a:ext cx="149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공정의 이해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0E6436-20FD-4E1D-B687-E2205E78D198}"/>
              </a:ext>
            </a:extLst>
          </p:cNvPr>
          <p:cNvSpPr txBox="1"/>
          <p:nvPr/>
        </p:nvSpPr>
        <p:spPr>
          <a:xfrm>
            <a:off x="6300546" y="4224089"/>
            <a:ext cx="149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분석계획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AE7FA-6A2A-4A6D-BF29-85C05AACF693}"/>
              </a:ext>
            </a:extLst>
          </p:cNvPr>
          <p:cNvSpPr txBox="1"/>
          <p:nvPr/>
        </p:nvSpPr>
        <p:spPr>
          <a:xfrm>
            <a:off x="10077532" y="4214221"/>
            <a:ext cx="149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개선안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482FCA6-37D1-4207-BE6E-67681A8ADB58}"/>
              </a:ext>
            </a:extLst>
          </p:cNvPr>
          <p:cNvSpPr/>
          <p:nvPr/>
        </p:nvSpPr>
        <p:spPr>
          <a:xfrm>
            <a:off x="2205207" y="3849291"/>
            <a:ext cx="255909" cy="244149"/>
          </a:xfrm>
          <a:prstGeom prst="ellipse">
            <a:avLst/>
          </a:prstGeom>
          <a:solidFill>
            <a:srgbClr val="00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FCCC308-CB88-44BB-881C-C869B4E9BAC6}"/>
              </a:ext>
            </a:extLst>
          </p:cNvPr>
          <p:cNvSpPr/>
          <p:nvPr/>
        </p:nvSpPr>
        <p:spPr>
          <a:xfrm>
            <a:off x="4096213" y="3849294"/>
            <a:ext cx="255909" cy="244149"/>
          </a:xfrm>
          <a:prstGeom prst="ellipse">
            <a:avLst/>
          </a:prstGeom>
          <a:solidFill>
            <a:srgbClr val="00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628BF08-FAF4-44D3-9678-BBD8EA288802}"/>
              </a:ext>
            </a:extLst>
          </p:cNvPr>
          <p:cNvSpPr/>
          <p:nvPr/>
        </p:nvSpPr>
        <p:spPr>
          <a:xfrm>
            <a:off x="5987219" y="3849292"/>
            <a:ext cx="255909" cy="244149"/>
          </a:xfrm>
          <a:prstGeom prst="ellipse">
            <a:avLst/>
          </a:prstGeom>
          <a:solidFill>
            <a:srgbClr val="00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2A03934-C7DA-4016-8AEE-EB77EAD5699D}"/>
              </a:ext>
            </a:extLst>
          </p:cNvPr>
          <p:cNvSpPr/>
          <p:nvPr/>
        </p:nvSpPr>
        <p:spPr>
          <a:xfrm>
            <a:off x="7878225" y="3854279"/>
            <a:ext cx="255909" cy="244149"/>
          </a:xfrm>
          <a:prstGeom prst="ellipse">
            <a:avLst/>
          </a:prstGeom>
          <a:solidFill>
            <a:srgbClr val="00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23D950-5F6C-4204-B765-47107BBD6BC9}"/>
              </a:ext>
            </a:extLst>
          </p:cNvPr>
          <p:cNvSpPr txBox="1"/>
          <p:nvPr/>
        </p:nvSpPr>
        <p:spPr>
          <a:xfrm>
            <a:off x="10095259" y="2822875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06</a:t>
            </a:r>
            <a:endParaRPr lang="ko-KR" altLang="en-US" sz="7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FD733B-4119-4444-9826-3E2D49B08B64}"/>
              </a:ext>
            </a:extLst>
          </p:cNvPr>
          <p:cNvSpPr txBox="1"/>
          <p:nvPr/>
        </p:nvSpPr>
        <p:spPr>
          <a:xfrm>
            <a:off x="8160423" y="4224089"/>
            <a:ext cx="149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분석결과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D36ACFA-57C1-470E-BE61-5CE46C912CE0}"/>
              </a:ext>
            </a:extLst>
          </p:cNvPr>
          <p:cNvSpPr/>
          <p:nvPr/>
        </p:nvSpPr>
        <p:spPr>
          <a:xfrm>
            <a:off x="9769230" y="3849291"/>
            <a:ext cx="255909" cy="244149"/>
          </a:xfrm>
          <a:prstGeom prst="ellipse">
            <a:avLst/>
          </a:prstGeom>
          <a:solidFill>
            <a:srgbClr val="00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4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D8AC37-E06B-498E-A8A3-1FD7F2B9D3D0}"/>
              </a:ext>
            </a:extLst>
          </p:cNvPr>
          <p:cNvGrpSpPr/>
          <p:nvPr/>
        </p:nvGrpSpPr>
        <p:grpSpPr>
          <a:xfrm>
            <a:off x="0" y="-2300"/>
            <a:ext cx="12192000" cy="983635"/>
            <a:chOff x="0" y="0"/>
            <a:chExt cx="12192000" cy="103632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7315DD3-BB5C-463D-8D62-D3B70700739F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9A7C3EF-9BAA-4E29-8871-277A2516C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D7DD31C-A075-47BE-92F8-C16A8EA5C2DB}"/>
              </a:ext>
            </a:extLst>
          </p:cNvPr>
          <p:cNvSpPr txBox="1"/>
          <p:nvPr/>
        </p:nvSpPr>
        <p:spPr>
          <a:xfrm>
            <a:off x="1151568" y="3979373"/>
            <a:ext cx="10554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국내 수출액 중 반도체가 차지하는 비중이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19.3%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로 높은 수준을 차지하고 있으나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당사의 불량률은 높게 나타남에 따라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수율 향상을 위한 조업 안정화 필요</a:t>
            </a:r>
          </a:p>
        </p:txBody>
      </p:sp>
      <p:sp>
        <p:nvSpPr>
          <p:cNvPr id="21" name="슬라이드 번호 개체 틀 2">
            <a:extLst>
              <a:ext uri="{FF2B5EF4-FFF2-40B4-BE49-F238E27FC236}">
                <a16:creationId xmlns:a16="http://schemas.microsoft.com/office/drawing/2014/main" id="{F69D7FEF-DC30-4B27-B6E8-AFCBCF914418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3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9E81B4-70A1-4A17-A922-179ED30C748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00405" y="4690356"/>
            <a:ext cx="3533630" cy="1858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F4B1EE97-69C3-48BD-BEDC-E3232BC7D4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4054753"/>
              </p:ext>
            </p:extLst>
          </p:nvPr>
        </p:nvGraphicFramePr>
        <p:xfrm>
          <a:off x="6559000" y="1863072"/>
          <a:ext cx="3561339" cy="1975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0" name="Picture 2" descr="그래픽] 세계 반도체 시장 매출액 전망 | 연합뉴스">
            <a:extLst>
              <a:ext uri="{FF2B5EF4-FFF2-40B4-BE49-F238E27FC236}">
                <a16:creationId xmlns:a16="http://schemas.microsoft.com/office/drawing/2014/main" id="{109F7DAC-869B-4763-B07F-B9DF5E0FE21A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97" y="1863071"/>
            <a:ext cx="3561338" cy="19758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7" name="그룹 76">
            <a:extLst>
              <a:ext uri="{FF2B5EF4-FFF2-40B4-BE49-F238E27FC236}">
                <a16:creationId xmlns:a16="http://schemas.microsoft.com/office/drawing/2014/main" id="{5F87BBEF-9221-493C-B726-2EF2F2150178}"/>
              </a:ext>
            </a:extLst>
          </p:cNvPr>
          <p:cNvGrpSpPr/>
          <p:nvPr/>
        </p:nvGrpSpPr>
        <p:grpSpPr>
          <a:xfrm>
            <a:off x="933413" y="4074113"/>
            <a:ext cx="195693" cy="431408"/>
            <a:chOff x="4375773" y="1943243"/>
            <a:chExt cx="792715" cy="1988451"/>
          </a:xfrm>
        </p:grpSpPr>
        <p:grpSp>
          <p:nvGrpSpPr>
            <p:cNvPr id="78" name="Group 8">
              <a:extLst>
                <a:ext uri="{FF2B5EF4-FFF2-40B4-BE49-F238E27FC236}">
                  <a16:creationId xmlns:a16="http://schemas.microsoft.com/office/drawing/2014/main" id="{5325017D-1F10-4D34-A53E-2D265ACFC3B1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83" name="Oval 1">
                <a:extLst>
                  <a:ext uri="{FF2B5EF4-FFF2-40B4-BE49-F238E27FC236}">
                    <a16:creationId xmlns:a16="http://schemas.microsoft.com/office/drawing/2014/main" id="{A027AE0D-0517-43A5-A6B3-800A20FDC4C7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1">
                <a:extLst>
                  <a:ext uri="{FF2B5EF4-FFF2-40B4-BE49-F238E27FC236}">
                    <a16:creationId xmlns:a16="http://schemas.microsoft.com/office/drawing/2014/main" id="{8907326D-8942-4A1E-96FA-C1145F1DF830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1">
                <a:extLst>
                  <a:ext uri="{FF2B5EF4-FFF2-40B4-BE49-F238E27FC236}">
                    <a16:creationId xmlns:a16="http://schemas.microsoft.com/office/drawing/2014/main" id="{64D5EA06-1ECB-4976-BFF3-9978861B6779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6" name="Oval 1">
                <a:extLst>
                  <a:ext uri="{FF2B5EF4-FFF2-40B4-BE49-F238E27FC236}">
                    <a16:creationId xmlns:a16="http://schemas.microsoft.com/office/drawing/2014/main" id="{031A3CFD-EC18-4104-8E2B-B0A50224400F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9" name="Group 13">
              <a:extLst>
                <a:ext uri="{FF2B5EF4-FFF2-40B4-BE49-F238E27FC236}">
                  <a16:creationId xmlns:a16="http://schemas.microsoft.com/office/drawing/2014/main" id="{D15B25F3-ED43-4199-91EE-A8440CAC8803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80" name="Block Arc 14">
                <a:extLst>
                  <a:ext uri="{FF2B5EF4-FFF2-40B4-BE49-F238E27FC236}">
                    <a16:creationId xmlns:a16="http://schemas.microsoft.com/office/drawing/2014/main" id="{4365FC4B-F2CC-4E3D-81E4-D83AF382BB5E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Round Same Side Corner Rectangle 30">
                <a:extLst>
                  <a:ext uri="{FF2B5EF4-FFF2-40B4-BE49-F238E27FC236}">
                    <a16:creationId xmlns:a16="http://schemas.microsoft.com/office/drawing/2014/main" id="{3262DE40-40D0-48E4-809D-095EF61674FD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Round Same Side Corner Rectangle 33">
                <a:extLst>
                  <a:ext uri="{FF2B5EF4-FFF2-40B4-BE49-F238E27FC236}">
                    <a16:creationId xmlns:a16="http://schemas.microsoft.com/office/drawing/2014/main" id="{7180A708-77A9-4796-8431-B9B40D6114C7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8" name="제목 1">
            <a:extLst>
              <a:ext uri="{FF2B5EF4-FFF2-40B4-BE49-F238E27FC236}">
                <a16:creationId xmlns:a16="http://schemas.microsoft.com/office/drawing/2014/main" id="{7F74DCDC-D990-4150-8F79-DF79586BF0E5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추진배경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7DD31C-A075-47BE-92F8-C16A8EA5C2DB}"/>
              </a:ext>
            </a:extLst>
          </p:cNvPr>
          <p:cNvSpPr txBox="1"/>
          <p:nvPr/>
        </p:nvSpPr>
        <p:spPr>
          <a:xfrm>
            <a:off x="1151568" y="1139676"/>
            <a:ext cx="10554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세계 반도체 시장이 급속히 성장함에도 불구하고</a:t>
            </a:r>
            <a:r>
              <a:rPr lang="en-US" altLang="ko-KR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당사의 매출 상승률은 지속적으로 하락함에 따라 경쟁 우위 확보를 위한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기술경쟁력 유지 필요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B984F52-00AC-449E-A4D0-68139DB382D2}"/>
              </a:ext>
            </a:extLst>
          </p:cNvPr>
          <p:cNvGrpSpPr/>
          <p:nvPr/>
        </p:nvGrpSpPr>
        <p:grpSpPr>
          <a:xfrm>
            <a:off x="933413" y="1236592"/>
            <a:ext cx="195693" cy="431408"/>
            <a:chOff x="4375773" y="1943243"/>
            <a:chExt cx="792715" cy="1988451"/>
          </a:xfrm>
        </p:grpSpPr>
        <p:grpSp>
          <p:nvGrpSpPr>
            <p:cNvPr id="38" name="Group 8">
              <a:extLst>
                <a:ext uri="{FF2B5EF4-FFF2-40B4-BE49-F238E27FC236}">
                  <a16:creationId xmlns:a16="http://schemas.microsoft.com/office/drawing/2014/main" id="{6B892AEB-11EA-4593-9209-7BFE8F0C519E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43" name="Oval 1">
                <a:extLst>
                  <a:ext uri="{FF2B5EF4-FFF2-40B4-BE49-F238E27FC236}">
                    <a16:creationId xmlns:a16="http://schemas.microsoft.com/office/drawing/2014/main" id="{886E3EC8-DB0C-4B70-B560-BF7B122A1C3D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1">
                <a:extLst>
                  <a:ext uri="{FF2B5EF4-FFF2-40B4-BE49-F238E27FC236}">
                    <a16:creationId xmlns:a16="http://schemas.microsoft.com/office/drawing/2014/main" id="{67CFC2C0-A301-4A8B-9963-CEC1203B60DB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1">
                <a:extLst>
                  <a:ext uri="{FF2B5EF4-FFF2-40B4-BE49-F238E27FC236}">
                    <a16:creationId xmlns:a16="http://schemas.microsoft.com/office/drawing/2014/main" id="{8F137DE8-05EF-4F4B-B6C1-7C38910F3203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Oval 1">
                <a:extLst>
                  <a:ext uri="{FF2B5EF4-FFF2-40B4-BE49-F238E27FC236}">
                    <a16:creationId xmlns:a16="http://schemas.microsoft.com/office/drawing/2014/main" id="{DFD1C3D4-1243-4E43-8895-F6ED62B67EBE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7F12D193-EB57-4DC2-BBE9-4F94D6CCB3EC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40" name="Block Arc 14">
                <a:extLst>
                  <a:ext uri="{FF2B5EF4-FFF2-40B4-BE49-F238E27FC236}">
                    <a16:creationId xmlns:a16="http://schemas.microsoft.com/office/drawing/2014/main" id="{1CA22D8D-6714-40BC-8CE6-24E547DEC15A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ound Same Side Corner Rectangle 30">
                <a:extLst>
                  <a:ext uri="{FF2B5EF4-FFF2-40B4-BE49-F238E27FC236}">
                    <a16:creationId xmlns:a16="http://schemas.microsoft.com/office/drawing/2014/main" id="{9A1FED29-7421-40C4-833A-D527CC8E5E62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Round Same Side Corner Rectangle 33">
                <a:extLst>
                  <a:ext uri="{FF2B5EF4-FFF2-40B4-BE49-F238E27FC236}">
                    <a16:creationId xmlns:a16="http://schemas.microsoft.com/office/drawing/2014/main" id="{BE861EAF-CAEF-4D23-9267-23735745C78C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B123E73-7E5B-4299-BCF3-2BA8CD3A7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000" y="4625704"/>
            <a:ext cx="3533630" cy="19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3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B0E3B3E5-A3D0-4477-8A89-83B6F4FBDAC3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F4772A7-3A16-4453-8503-9411D404644A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C57E72E-25C4-4CDF-BF18-CCB7B478C6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F79676BC-C566-43F0-B13F-462E1D2F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711" y="2135298"/>
            <a:ext cx="6022016" cy="38522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76DC3D8-3FC1-45B5-8797-72DEE0F41F3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71" y="2087809"/>
            <a:ext cx="1429499" cy="474117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9CCE7CBA-7798-492D-8495-A98F780B059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237" y="2649509"/>
            <a:ext cx="1016969" cy="69937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5ADAC01-FF12-407F-9AB1-F54011242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711" y="2819014"/>
            <a:ext cx="5129570" cy="395800"/>
          </a:xfrm>
          <a:prstGeom prst="rect">
            <a:avLst/>
          </a:prstGeom>
        </p:spPr>
      </p:pic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359F3C39-877A-4183-AD0D-72A715CD4A14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4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F933C6-60C0-4F5C-B3FF-ACBF232D2E45}"/>
              </a:ext>
            </a:extLst>
          </p:cNvPr>
          <p:cNvSpPr txBox="1"/>
          <p:nvPr/>
        </p:nvSpPr>
        <p:spPr>
          <a:xfrm>
            <a:off x="1150081" y="1132243"/>
            <a:ext cx="10144858" cy="69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글로벌 업체의 경우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AI/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빅데이터 기술을 적용한 무인화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/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자동화 공정 운영으로 불량률을 개선 중이므로 당사도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빅데이터를 기반으로 한 실시간 모니터링 기술 도입 및 운영 필요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C41517-B234-4D4D-ACFF-3660CEEAB9B9}"/>
              </a:ext>
            </a:extLst>
          </p:cNvPr>
          <p:cNvSpPr/>
          <p:nvPr/>
        </p:nvSpPr>
        <p:spPr>
          <a:xfrm>
            <a:off x="2107450" y="1962471"/>
            <a:ext cx="7882820" cy="1386416"/>
          </a:xfrm>
          <a:prstGeom prst="rect">
            <a:avLst/>
          </a:prstGeom>
          <a:noFill/>
          <a:ln>
            <a:solidFill>
              <a:srgbClr val="0FB1F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4A8769-82D8-45A1-86B7-2800237B8F11}"/>
              </a:ext>
            </a:extLst>
          </p:cNvPr>
          <p:cNvSpPr txBox="1"/>
          <p:nvPr/>
        </p:nvSpPr>
        <p:spPr>
          <a:xfrm>
            <a:off x="1150081" y="3547051"/>
            <a:ext cx="10186190" cy="69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IoT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사업과 자율주행 시장의 성장과 더불어 </a:t>
            </a:r>
            <a:r>
              <a:rPr lang="en-US" altLang="ko-KR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IoT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/AI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반도체 수요의 증가가 예상되므로 반도체 시장의 점유율 향상을 위하여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불량률 최소화 방안 필요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A4F484-146C-488C-8C76-11CD0AB310BB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5"/>
          <a:stretch/>
        </p:blipFill>
        <p:spPr bwMode="auto">
          <a:xfrm>
            <a:off x="6674904" y="4367283"/>
            <a:ext cx="3261576" cy="2120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삼성전자, 차량용 반도체 본격 진출…아우디에 엑시노스 오토 공급 : IT : 경제 : 뉴스 : 한겨레">
            <a:extLst>
              <a:ext uri="{FF2B5EF4-FFF2-40B4-BE49-F238E27FC236}">
                <a16:creationId xmlns:a16="http://schemas.microsoft.com/office/drawing/2014/main" id="{F923E67F-22DB-4894-ACDC-39F11C19F242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21" y="4367283"/>
            <a:ext cx="3261576" cy="2120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714E8499-F3CC-44EF-B3C6-B09E2C798CC9}"/>
              </a:ext>
            </a:extLst>
          </p:cNvPr>
          <p:cNvGrpSpPr/>
          <p:nvPr/>
        </p:nvGrpSpPr>
        <p:grpSpPr>
          <a:xfrm>
            <a:off x="933413" y="1236863"/>
            <a:ext cx="195693" cy="431408"/>
            <a:chOff x="4375773" y="1943243"/>
            <a:chExt cx="792715" cy="1988451"/>
          </a:xfrm>
        </p:grpSpPr>
        <p:grpSp>
          <p:nvGrpSpPr>
            <p:cNvPr id="65" name="Group 8">
              <a:extLst>
                <a:ext uri="{FF2B5EF4-FFF2-40B4-BE49-F238E27FC236}">
                  <a16:creationId xmlns:a16="http://schemas.microsoft.com/office/drawing/2014/main" id="{F91081AF-4A47-4113-A00B-916EB1473F8B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70" name="Oval 1">
                <a:extLst>
                  <a:ext uri="{FF2B5EF4-FFF2-40B4-BE49-F238E27FC236}">
                    <a16:creationId xmlns:a16="http://schemas.microsoft.com/office/drawing/2014/main" id="{1448E798-AC5F-4410-B7E1-8AF7628F781F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1">
                <a:extLst>
                  <a:ext uri="{FF2B5EF4-FFF2-40B4-BE49-F238E27FC236}">
                    <a16:creationId xmlns:a16="http://schemas.microsoft.com/office/drawing/2014/main" id="{B7405FB7-77FB-419F-861A-B1FE7CA74CE1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1">
                <a:extLst>
                  <a:ext uri="{FF2B5EF4-FFF2-40B4-BE49-F238E27FC236}">
                    <a16:creationId xmlns:a16="http://schemas.microsoft.com/office/drawing/2014/main" id="{4D8DF7F3-7A34-4CF0-82DF-0694A8BE709A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3" name="Oval 1">
                <a:extLst>
                  <a:ext uri="{FF2B5EF4-FFF2-40B4-BE49-F238E27FC236}">
                    <a16:creationId xmlns:a16="http://schemas.microsoft.com/office/drawing/2014/main" id="{9D9E7EF9-4073-4D31-8FAE-B1BBB5BA4C24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6" name="Group 13">
              <a:extLst>
                <a:ext uri="{FF2B5EF4-FFF2-40B4-BE49-F238E27FC236}">
                  <a16:creationId xmlns:a16="http://schemas.microsoft.com/office/drawing/2014/main" id="{7E9B4C5D-4ACB-49DB-AFC4-2331124EC086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67" name="Block Arc 14">
                <a:extLst>
                  <a:ext uri="{FF2B5EF4-FFF2-40B4-BE49-F238E27FC236}">
                    <a16:creationId xmlns:a16="http://schemas.microsoft.com/office/drawing/2014/main" id="{3548E84F-A3C4-47E8-B7EE-14EFC5848D93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Round Same Side Corner Rectangle 30">
                <a:extLst>
                  <a:ext uri="{FF2B5EF4-FFF2-40B4-BE49-F238E27FC236}">
                    <a16:creationId xmlns:a16="http://schemas.microsoft.com/office/drawing/2014/main" id="{0C4E418C-4AAD-476C-B449-EF01ECBDCA36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9" name="Round Same Side Corner Rectangle 33">
                <a:extLst>
                  <a:ext uri="{FF2B5EF4-FFF2-40B4-BE49-F238E27FC236}">
                    <a16:creationId xmlns:a16="http://schemas.microsoft.com/office/drawing/2014/main" id="{D8D02B16-16C6-4770-B0A6-22A9175C4603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53E7143-20BF-465C-BDA5-0C227C013B5B}"/>
              </a:ext>
            </a:extLst>
          </p:cNvPr>
          <p:cNvGrpSpPr/>
          <p:nvPr/>
        </p:nvGrpSpPr>
        <p:grpSpPr>
          <a:xfrm>
            <a:off x="933413" y="3642986"/>
            <a:ext cx="195693" cy="431408"/>
            <a:chOff x="4375773" y="1943243"/>
            <a:chExt cx="792715" cy="1988451"/>
          </a:xfrm>
        </p:grpSpPr>
        <p:grpSp>
          <p:nvGrpSpPr>
            <p:cNvPr id="75" name="Group 8">
              <a:extLst>
                <a:ext uri="{FF2B5EF4-FFF2-40B4-BE49-F238E27FC236}">
                  <a16:creationId xmlns:a16="http://schemas.microsoft.com/office/drawing/2014/main" id="{446F8E7D-6CD8-4CAF-8A26-8D44EF03DB27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80" name="Oval 1">
                <a:extLst>
                  <a:ext uri="{FF2B5EF4-FFF2-40B4-BE49-F238E27FC236}">
                    <a16:creationId xmlns:a16="http://schemas.microsoft.com/office/drawing/2014/main" id="{23131606-A582-450A-94AE-6B531CA71720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Oval 1">
                <a:extLst>
                  <a:ext uri="{FF2B5EF4-FFF2-40B4-BE49-F238E27FC236}">
                    <a16:creationId xmlns:a16="http://schemas.microsoft.com/office/drawing/2014/main" id="{98CD023E-88BB-4130-8E61-9D29FFA54CC0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Oval 1">
                <a:extLst>
                  <a:ext uri="{FF2B5EF4-FFF2-40B4-BE49-F238E27FC236}">
                    <a16:creationId xmlns:a16="http://schemas.microsoft.com/office/drawing/2014/main" id="{97FA650F-6991-4DCA-BDA7-33325CA70EEC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Oval 1">
                <a:extLst>
                  <a:ext uri="{FF2B5EF4-FFF2-40B4-BE49-F238E27FC236}">
                    <a16:creationId xmlns:a16="http://schemas.microsoft.com/office/drawing/2014/main" id="{E4207A27-108D-4898-B577-64528A7F8F31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6" name="Group 13">
              <a:extLst>
                <a:ext uri="{FF2B5EF4-FFF2-40B4-BE49-F238E27FC236}">
                  <a16:creationId xmlns:a16="http://schemas.microsoft.com/office/drawing/2014/main" id="{753A4EB7-2307-4330-910A-C7ED11A21FCB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77" name="Block Arc 14">
                <a:extLst>
                  <a:ext uri="{FF2B5EF4-FFF2-40B4-BE49-F238E27FC236}">
                    <a16:creationId xmlns:a16="http://schemas.microsoft.com/office/drawing/2014/main" id="{D29BF47D-26C1-4176-9470-CC7C3C72118D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Round Same Side Corner Rectangle 30">
                <a:extLst>
                  <a:ext uri="{FF2B5EF4-FFF2-40B4-BE49-F238E27FC236}">
                    <a16:creationId xmlns:a16="http://schemas.microsoft.com/office/drawing/2014/main" id="{6FDDD815-63E3-483F-AA93-87AF3A5C1794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Round Same Side Corner Rectangle 33">
                <a:extLst>
                  <a:ext uri="{FF2B5EF4-FFF2-40B4-BE49-F238E27FC236}">
                    <a16:creationId xmlns:a16="http://schemas.microsoft.com/office/drawing/2014/main" id="{6B0325B4-2522-46D5-ADBE-B8027B5DBADC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84" name="제목 1">
            <a:extLst>
              <a:ext uri="{FF2B5EF4-FFF2-40B4-BE49-F238E27FC236}">
                <a16:creationId xmlns:a16="http://schemas.microsoft.com/office/drawing/2014/main" id="{146B7094-B799-4F12-801D-70B7AFF6C249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</a:t>
            </a:r>
            <a:r>
              <a:rPr lang="en-US" altLang="ko-KR" sz="3600" b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현황 및 개선기회</a:t>
            </a:r>
          </a:p>
        </p:txBody>
      </p:sp>
    </p:spTree>
    <p:extLst>
      <p:ext uri="{BB962C8B-B14F-4D97-AF65-F5344CB8AC3E}">
        <p14:creationId xmlns:p14="http://schemas.microsoft.com/office/powerpoint/2010/main" val="813318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4095B5-5890-4A1A-B869-C3D0E5D7C8BA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AA9E533-80C7-4494-AC80-88F1AFE03877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C12CC2C-AC77-4BD1-AE41-271176082F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359F3C39-877A-4183-AD0D-72A715CD4A14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5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ABF629-37CD-4FF5-AAE2-52D7EF67143A}"/>
              </a:ext>
            </a:extLst>
          </p:cNvPr>
          <p:cNvSpPr txBox="1"/>
          <p:nvPr/>
        </p:nvSpPr>
        <p:spPr>
          <a:xfrm>
            <a:off x="1129106" y="1683023"/>
            <a:ext cx="7969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운전 최적화를 통한 불량률 감소로 영업이익률 증가 기대</a:t>
            </a:r>
          </a:p>
        </p:txBody>
      </p:sp>
      <p:graphicFrame>
        <p:nvGraphicFramePr>
          <p:cNvPr id="31" name="표 4">
            <a:extLst>
              <a:ext uri="{FF2B5EF4-FFF2-40B4-BE49-F238E27FC236}">
                <a16:creationId xmlns:a16="http://schemas.microsoft.com/office/drawing/2014/main" id="{39350960-87E0-4030-B0C0-9BA01A394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73402"/>
              </p:ext>
            </p:extLst>
          </p:nvPr>
        </p:nvGraphicFramePr>
        <p:xfrm>
          <a:off x="1104469" y="3021691"/>
          <a:ext cx="10040455" cy="24813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08091">
                  <a:extLst>
                    <a:ext uri="{9D8B030D-6E8A-4147-A177-3AD203B41FA5}">
                      <a16:colId xmlns:a16="http://schemas.microsoft.com/office/drawing/2014/main" val="3207801282"/>
                    </a:ext>
                  </a:extLst>
                </a:gridCol>
                <a:gridCol w="2008091">
                  <a:extLst>
                    <a:ext uri="{9D8B030D-6E8A-4147-A177-3AD203B41FA5}">
                      <a16:colId xmlns:a16="http://schemas.microsoft.com/office/drawing/2014/main" val="2478095490"/>
                    </a:ext>
                  </a:extLst>
                </a:gridCol>
                <a:gridCol w="2008091">
                  <a:extLst>
                    <a:ext uri="{9D8B030D-6E8A-4147-A177-3AD203B41FA5}">
                      <a16:colId xmlns:a16="http://schemas.microsoft.com/office/drawing/2014/main" val="2839082476"/>
                    </a:ext>
                  </a:extLst>
                </a:gridCol>
                <a:gridCol w="2008091">
                  <a:extLst>
                    <a:ext uri="{9D8B030D-6E8A-4147-A177-3AD203B41FA5}">
                      <a16:colId xmlns:a16="http://schemas.microsoft.com/office/drawing/2014/main" val="799301137"/>
                    </a:ext>
                  </a:extLst>
                </a:gridCol>
                <a:gridCol w="2008091">
                  <a:extLst>
                    <a:ext uri="{9D8B030D-6E8A-4147-A177-3AD203B41FA5}">
                      <a16:colId xmlns:a16="http://schemas.microsoft.com/office/drawing/2014/main" val="2760734224"/>
                    </a:ext>
                  </a:extLst>
                </a:gridCol>
              </a:tblGrid>
              <a:tr h="565265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성과 지표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현수준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목표수준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58289"/>
                  </a:ext>
                </a:extLst>
              </a:tr>
              <a:tr h="5200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‘20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‘21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‘22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‘23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663102"/>
                  </a:ext>
                </a:extLst>
              </a:tr>
              <a:tr h="698012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불량률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7%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5%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3%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0%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9441701"/>
                  </a:ext>
                </a:extLst>
              </a:tr>
              <a:tr h="698012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영업 이익률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15%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17%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19%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20%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70700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B564A207-F977-4FF5-96EF-0DA325D643DD}"/>
              </a:ext>
            </a:extLst>
          </p:cNvPr>
          <p:cNvSpPr/>
          <p:nvPr/>
        </p:nvSpPr>
        <p:spPr>
          <a:xfrm>
            <a:off x="951438" y="2423013"/>
            <a:ext cx="10299244" cy="508940"/>
          </a:xfrm>
          <a:prstGeom prst="rect">
            <a:avLst/>
          </a:prstGeom>
          <a:solidFill>
            <a:srgbClr val="00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1AB093-0BBA-420E-B329-C262FEFA7067}"/>
              </a:ext>
            </a:extLst>
          </p:cNvPr>
          <p:cNvSpPr txBox="1"/>
          <p:nvPr/>
        </p:nvSpPr>
        <p:spPr>
          <a:xfrm>
            <a:off x="960308" y="2460755"/>
            <a:ext cx="10299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KPI(Key</a:t>
            </a:r>
            <a:r>
              <a:rPr lang="ko-KR" altLang="en-US" sz="1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Performance</a:t>
            </a:r>
            <a:r>
              <a:rPr lang="ko-KR" altLang="en-US" sz="1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Indicator)</a:t>
            </a:r>
            <a:endParaRPr lang="ko-KR" altLang="en-US" sz="1600" b="1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59C24A-B8B6-411C-91F5-3F33714B32AF}"/>
              </a:ext>
            </a:extLst>
          </p:cNvPr>
          <p:cNvSpPr/>
          <p:nvPr/>
        </p:nvSpPr>
        <p:spPr>
          <a:xfrm>
            <a:off x="960308" y="2438035"/>
            <a:ext cx="10281436" cy="3173876"/>
          </a:xfrm>
          <a:prstGeom prst="rect">
            <a:avLst/>
          </a:prstGeom>
          <a:noFill/>
          <a:ln w="19050" cap="flat" cmpd="sng" algn="ctr">
            <a:solidFill>
              <a:srgbClr val="0085F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22E16ED-81C0-4105-993E-B16B51AC6558}"/>
              </a:ext>
            </a:extLst>
          </p:cNvPr>
          <p:cNvGrpSpPr/>
          <p:nvPr/>
        </p:nvGrpSpPr>
        <p:grpSpPr>
          <a:xfrm>
            <a:off x="933413" y="1236863"/>
            <a:ext cx="195693" cy="431408"/>
            <a:chOff x="4375773" y="1943243"/>
            <a:chExt cx="792715" cy="1988451"/>
          </a:xfrm>
        </p:grpSpPr>
        <p:grpSp>
          <p:nvGrpSpPr>
            <p:cNvPr id="36" name="Group 8">
              <a:extLst>
                <a:ext uri="{FF2B5EF4-FFF2-40B4-BE49-F238E27FC236}">
                  <a16:creationId xmlns:a16="http://schemas.microsoft.com/office/drawing/2014/main" id="{801E355C-15E7-4BD7-B57B-BF87898E8BE4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41" name="Oval 1">
                <a:extLst>
                  <a:ext uri="{FF2B5EF4-FFF2-40B4-BE49-F238E27FC236}">
                    <a16:creationId xmlns:a16="http://schemas.microsoft.com/office/drawing/2014/main" id="{178DCE76-2151-4DBB-A0CB-366439434FFE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1">
                <a:extLst>
                  <a:ext uri="{FF2B5EF4-FFF2-40B4-BE49-F238E27FC236}">
                    <a16:creationId xmlns:a16="http://schemas.microsoft.com/office/drawing/2014/main" id="{550F90B1-C325-431E-B174-D55107A46874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Oval 1">
                <a:extLst>
                  <a:ext uri="{FF2B5EF4-FFF2-40B4-BE49-F238E27FC236}">
                    <a16:creationId xmlns:a16="http://schemas.microsoft.com/office/drawing/2014/main" id="{A34F82BA-D5BB-4DE1-931A-F44B84FCA75C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1">
                <a:extLst>
                  <a:ext uri="{FF2B5EF4-FFF2-40B4-BE49-F238E27FC236}">
                    <a16:creationId xmlns:a16="http://schemas.microsoft.com/office/drawing/2014/main" id="{9B6A018E-A30D-4B97-A5F9-61217B0B736C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7" name="Group 13">
              <a:extLst>
                <a:ext uri="{FF2B5EF4-FFF2-40B4-BE49-F238E27FC236}">
                  <a16:creationId xmlns:a16="http://schemas.microsoft.com/office/drawing/2014/main" id="{17D82077-EED1-4518-94C8-F8065471711F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38" name="Block Arc 14">
                <a:extLst>
                  <a:ext uri="{FF2B5EF4-FFF2-40B4-BE49-F238E27FC236}">
                    <a16:creationId xmlns:a16="http://schemas.microsoft.com/office/drawing/2014/main" id="{AACDE613-5D88-46CB-ACE5-D8CC19800E46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ound Same Side Corner Rectangle 30">
                <a:extLst>
                  <a:ext uri="{FF2B5EF4-FFF2-40B4-BE49-F238E27FC236}">
                    <a16:creationId xmlns:a16="http://schemas.microsoft.com/office/drawing/2014/main" id="{2A972DA2-8ADF-4585-AF0D-070D66283698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Round Same Side Corner Rectangle 33">
                <a:extLst>
                  <a:ext uri="{FF2B5EF4-FFF2-40B4-BE49-F238E27FC236}">
                    <a16:creationId xmlns:a16="http://schemas.microsoft.com/office/drawing/2014/main" id="{99CF9697-C439-47B9-A941-3CC4B30BD7AD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45" name="제목 1">
            <a:extLst>
              <a:ext uri="{FF2B5EF4-FFF2-40B4-BE49-F238E27FC236}">
                <a16:creationId xmlns:a16="http://schemas.microsoft.com/office/drawing/2014/main" id="{41F98B02-21B9-4C14-9243-7392059AE4E0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</a:t>
            </a:r>
            <a:r>
              <a:rPr lang="en-US" altLang="ko-KR" sz="3600" b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현황 및 개선기회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0FAFE8-1128-4F80-B37E-5F6E84859F4A}"/>
              </a:ext>
            </a:extLst>
          </p:cNvPr>
          <p:cNvSpPr txBox="1"/>
          <p:nvPr/>
        </p:nvSpPr>
        <p:spPr>
          <a:xfrm>
            <a:off x="1129106" y="1266672"/>
            <a:ext cx="1055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과제 수행 목표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965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>
            <a:extLst>
              <a:ext uri="{FF2B5EF4-FFF2-40B4-BE49-F238E27FC236}">
                <a16:creationId xmlns:a16="http://schemas.microsoft.com/office/drawing/2014/main" id="{43FABAC6-9A8B-42F4-BF97-EFCFAAD33629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A078927-3088-49A4-A12F-11B8CFE1A538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A873D2BC-E14E-4C98-BC39-B78745275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grpSp>
        <p:nvGrpSpPr>
          <p:cNvPr id="70" name="Group 25">
            <a:extLst>
              <a:ext uri="{FF2B5EF4-FFF2-40B4-BE49-F238E27FC236}">
                <a16:creationId xmlns:a16="http://schemas.microsoft.com/office/drawing/2014/main" id="{7330EA41-E4AA-4011-BAFF-DE54300A6E32}"/>
              </a:ext>
            </a:extLst>
          </p:cNvPr>
          <p:cNvGrpSpPr/>
          <p:nvPr/>
        </p:nvGrpSpPr>
        <p:grpSpPr>
          <a:xfrm flipH="1">
            <a:off x="197230" y="2444776"/>
            <a:ext cx="10908792" cy="3173086"/>
            <a:chOff x="1225685" y="2237361"/>
            <a:chExt cx="10698480" cy="266952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1" name="Rectangle 2">
              <a:extLst>
                <a:ext uri="{FF2B5EF4-FFF2-40B4-BE49-F238E27FC236}">
                  <a16:creationId xmlns:a16="http://schemas.microsoft.com/office/drawing/2014/main" id="{6512233A-6FD3-4D49-B1B9-29F9A1F742B5}"/>
                </a:ext>
              </a:extLst>
            </p:cNvPr>
            <p:cNvSpPr/>
            <p:nvPr/>
          </p:nvSpPr>
          <p:spPr>
            <a:xfrm>
              <a:off x="1225685" y="2237362"/>
              <a:ext cx="1069848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72" name="Rectangle 3">
              <a:extLst>
                <a:ext uri="{FF2B5EF4-FFF2-40B4-BE49-F238E27FC236}">
                  <a16:creationId xmlns:a16="http://schemas.microsoft.com/office/drawing/2014/main" id="{9F1BF1C8-BD14-4B3B-8B01-22ABC393EDEF}"/>
                </a:ext>
              </a:extLst>
            </p:cNvPr>
            <p:cNvSpPr/>
            <p:nvPr/>
          </p:nvSpPr>
          <p:spPr>
            <a:xfrm>
              <a:off x="1225685" y="4756746"/>
              <a:ext cx="813816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73" name="Isosceles Triangle 4">
              <a:extLst>
                <a:ext uri="{FF2B5EF4-FFF2-40B4-BE49-F238E27FC236}">
                  <a16:creationId xmlns:a16="http://schemas.microsoft.com/office/drawing/2014/main" id="{4770FA14-8626-499F-A466-0E0431045669}"/>
                </a:ext>
              </a:extLst>
            </p:cNvPr>
            <p:cNvSpPr/>
            <p:nvPr/>
          </p:nvSpPr>
          <p:spPr>
            <a:xfrm rot="5400000">
              <a:off x="9236562" y="4669878"/>
              <a:ext cx="254566" cy="21945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B6E4F843-0107-48E6-8825-210EDBF34ADD}"/>
                </a:ext>
              </a:extLst>
            </p:cNvPr>
            <p:cNvSpPr/>
            <p:nvPr/>
          </p:nvSpPr>
          <p:spPr>
            <a:xfrm>
              <a:off x="1225685" y="2237361"/>
              <a:ext cx="45719" cy="2560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sp>
        <p:nvSpPr>
          <p:cNvPr id="117" name="Freeform: Shape 17">
            <a:extLst>
              <a:ext uri="{FF2B5EF4-FFF2-40B4-BE49-F238E27FC236}">
                <a16:creationId xmlns:a16="http://schemas.microsoft.com/office/drawing/2014/main" id="{09422E79-F769-4023-8981-6F1E33C0D3F7}"/>
              </a:ext>
            </a:extLst>
          </p:cNvPr>
          <p:cNvSpPr/>
          <p:nvPr/>
        </p:nvSpPr>
        <p:spPr>
          <a:xfrm>
            <a:off x="10353308" y="1997572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rgbClr val="F2A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식각공정</a:t>
            </a:r>
            <a:endParaRPr lang="en-US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359F3C39-877A-4183-AD0D-72A715CD4A14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6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5" name="Freeform: Shape 17">
            <a:extLst>
              <a:ext uri="{FF2B5EF4-FFF2-40B4-BE49-F238E27FC236}">
                <a16:creationId xmlns:a16="http://schemas.microsoft.com/office/drawing/2014/main" id="{91165AAF-6F5F-4D1A-9BEA-35D9423752E2}"/>
              </a:ext>
            </a:extLst>
          </p:cNvPr>
          <p:cNvSpPr/>
          <p:nvPr/>
        </p:nvSpPr>
        <p:spPr>
          <a:xfrm>
            <a:off x="10353308" y="4975659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rgbClr val="EF8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증착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&amp;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이온주입 공정</a:t>
            </a:r>
            <a:endParaRPr 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6" name="Freeform: Shape 18">
            <a:extLst>
              <a:ext uri="{FF2B5EF4-FFF2-40B4-BE49-F238E27FC236}">
                <a16:creationId xmlns:a16="http://schemas.microsoft.com/office/drawing/2014/main" id="{CFB0B699-E5D6-4C77-8AF2-0F8526618AEE}"/>
              </a:ext>
            </a:extLst>
          </p:cNvPr>
          <p:cNvSpPr/>
          <p:nvPr/>
        </p:nvSpPr>
        <p:spPr>
          <a:xfrm>
            <a:off x="7298834" y="1997572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포토공정</a:t>
            </a:r>
            <a:endParaRPr 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7" name="Freeform: Shape 19">
            <a:extLst>
              <a:ext uri="{FF2B5EF4-FFF2-40B4-BE49-F238E27FC236}">
                <a16:creationId xmlns:a16="http://schemas.microsoft.com/office/drawing/2014/main" id="{05170849-EBEC-46FF-B024-76B328D5DAA7}"/>
              </a:ext>
            </a:extLst>
          </p:cNvPr>
          <p:cNvSpPr/>
          <p:nvPr/>
        </p:nvSpPr>
        <p:spPr>
          <a:xfrm>
            <a:off x="4244359" y="1997572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산화공정</a:t>
            </a:r>
            <a:endParaRPr 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8" name="Freeform: Shape 20">
            <a:extLst>
              <a:ext uri="{FF2B5EF4-FFF2-40B4-BE49-F238E27FC236}">
                <a16:creationId xmlns:a16="http://schemas.microsoft.com/office/drawing/2014/main" id="{B7F1BB01-D2F6-419A-A26E-0A7B6AB9CD62}"/>
              </a:ext>
            </a:extLst>
          </p:cNvPr>
          <p:cNvSpPr/>
          <p:nvPr/>
        </p:nvSpPr>
        <p:spPr>
          <a:xfrm>
            <a:off x="1189884" y="1997572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웨이퍼제조</a:t>
            </a:r>
            <a:endParaRPr 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9" name="Freeform: Shape 21">
            <a:extLst>
              <a:ext uri="{FF2B5EF4-FFF2-40B4-BE49-F238E27FC236}">
                <a16:creationId xmlns:a16="http://schemas.microsoft.com/office/drawing/2014/main" id="{A793B765-62ED-4FA4-A809-C13DA81ED60D}"/>
              </a:ext>
            </a:extLst>
          </p:cNvPr>
          <p:cNvSpPr/>
          <p:nvPr/>
        </p:nvSpPr>
        <p:spPr>
          <a:xfrm>
            <a:off x="1189884" y="4975659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rgbClr val="7F3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패키징공정</a:t>
            </a:r>
            <a:endParaRPr 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0" name="Freeform: Shape 23">
            <a:extLst>
              <a:ext uri="{FF2B5EF4-FFF2-40B4-BE49-F238E27FC236}">
                <a16:creationId xmlns:a16="http://schemas.microsoft.com/office/drawing/2014/main" id="{9237685D-F9BB-4C82-9F16-609EB7B3EE09}"/>
              </a:ext>
            </a:extLst>
          </p:cNvPr>
          <p:cNvSpPr/>
          <p:nvPr/>
        </p:nvSpPr>
        <p:spPr>
          <a:xfrm>
            <a:off x="4244359" y="4975659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EDS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공정</a:t>
            </a:r>
            <a:endParaRPr 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1" name="Freeform: Shape 24">
            <a:extLst>
              <a:ext uri="{FF2B5EF4-FFF2-40B4-BE49-F238E27FC236}">
                <a16:creationId xmlns:a16="http://schemas.microsoft.com/office/drawing/2014/main" id="{C7BEBFE1-1376-4670-8F72-5AEEB9A04734}"/>
              </a:ext>
            </a:extLst>
          </p:cNvPr>
          <p:cNvSpPr/>
          <p:nvPr/>
        </p:nvSpPr>
        <p:spPr>
          <a:xfrm>
            <a:off x="7298834" y="4975659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rgbClr val="DE6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금속배선공정</a:t>
            </a:r>
            <a:endParaRPr 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92" name="Group 37">
            <a:extLst>
              <a:ext uri="{FF2B5EF4-FFF2-40B4-BE49-F238E27FC236}">
                <a16:creationId xmlns:a16="http://schemas.microsoft.com/office/drawing/2014/main" id="{8D16BEE7-F43B-40C7-AB1F-FA16D44F83F4}"/>
              </a:ext>
            </a:extLst>
          </p:cNvPr>
          <p:cNvGrpSpPr/>
          <p:nvPr/>
        </p:nvGrpSpPr>
        <p:grpSpPr>
          <a:xfrm>
            <a:off x="6857038" y="3104265"/>
            <a:ext cx="2107662" cy="524800"/>
            <a:chOff x="7026501" y="4509120"/>
            <a:chExt cx="1499710" cy="524800"/>
          </a:xfrm>
          <a:noFill/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36290DE-F32C-485E-AFAB-FF25893DBDCB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감광제 도포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노광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FA8DB96-7AE9-4B06-BB89-1CD60FAD972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999153E9-0773-47BA-ACE1-8DEC7221DEA3}"/>
              </a:ext>
            </a:extLst>
          </p:cNvPr>
          <p:cNvSpPr txBox="1"/>
          <p:nvPr/>
        </p:nvSpPr>
        <p:spPr>
          <a:xfrm>
            <a:off x="9911353" y="3104265"/>
            <a:ext cx="210766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rPr>
              <a:t>그려진 패턴 제거</a:t>
            </a:r>
          </a:p>
        </p:txBody>
      </p:sp>
      <p:grpSp>
        <p:nvGrpSpPr>
          <p:cNvPr id="98" name="Group 43">
            <a:extLst>
              <a:ext uri="{FF2B5EF4-FFF2-40B4-BE49-F238E27FC236}">
                <a16:creationId xmlns:a16="http://schemas.microsoft.com/office/drawing/2014/main" id="{1BEA7AD3-C489-4589-8E47-777BB0BF22B9}"/>
              </a:ext>
            </a:extLst>
          </p:cNvPr>
          <p:cNvGrpSpPr/>
          <p:nvPr/>
        </p:nvGrpSpPr>
        <p:grpSpPr>
          <a:xfrm>
            <a:off x="3802722" y="3104265"/>
            <a:ext cx="2107662" cy="524800"/>
            <a:chOff x="7026501" y="4509120"/>
            <a:chExt cx="1499710" cy="524800"/>
          </a:xfrm>
          <a:noFill/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8571891-4975-46DF-8045-22EA41E20961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산화막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 형성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D205FFC-E66B-4A93-9445-7F4A429E3CED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101" name="Group 46">
            <a:extLst>
              <a:ext uri="{FF2B5EF4-FFF2-40B4-BE49-F238E27FC236}">
                <a16:creationId xmlns:a16="http://schemas.microsoft.com/office/drawing/2014/main" id="{F0D7B854-DA4E-4558-AD18-88F1FC07218F}"/>
              </a:ext>
            </a:extLst>
          </p:cNvPr>
          <p:cNvGrpSpPr/>
          <p:nvPr/>
        </p:nvGrpSpPr>
        <p:grpSpPr>
          <a:xfrm>
            <a:off x="6836800" y="6105199"/>
            <a:ext cx="2107662" cy="524800"/>
            <a:chOff x="7026501" y="4509120"/>
            <a:chExt cx="1499710" cy="524800"/>
          </a:xfrm>
          <a:noFill/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63F8108-4BDE-40CD-AED1-70B36B5FC305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금속선 배선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5A1476E-0D68-4B3A-BAF3-7DA3FD8A22A9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104" name="Group 49">
            <a:extLst>
              <a:ext uri="{FF2B5EF4-FFF2-40B4-BE49-F238E27FC236}">
                <a16:creationId xmlns:a16="http://schemas.microsoft.com/office/drawing/2014/main" id="{95BE4A86-23F1-423A-A0C2-84129BC85FE3}"/>
              </a:ext>
            </a:extLst>
          </p:cNvPr>
          <p:cNvGrpSpPr/>
          <p:nvPr/>
        </p:nvGrpSpPr>
        <p:grpSpPr>
          <a:xfrm>
            <a:off x="748406" y="6105199"/>
            <a:ext cx="2107662" cy="524800"/>
            <a:chOff x="7026501" y="4509120"/>
            <a:chExt cx="1499710" cy="524800"/>
          </a:xfrm>
          <a:noFill/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F854175-2D5A-4EE3-BC1B-9DA76BCF5C23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양품 반도체 칩 절단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최종 칩 검사 및 포장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71C79C3-6DD0-4631-88C4-F341CC6ACC0F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110" name="Group 55">
            <a:extLst>
              <a:ext uri="{FF2B5EF4-FFF2-40B4-BE49-F238E27FC236}">
                <a16:creationId xmlns:a16="http://schemas.microsoft.com/office/drawing/2014/main" id="{4DDDC780-55B4-4457-A930-E7FA2A468760}"/>
              </a:ext>
            </a:extLst>
          </p:cNvPr>
          <p:cNvGrpSpPr/>
          <p:nvPr/>
        </p:nvGrpSpPr>
        <p:grpSpPr>
          <a:xfrm>
            <a:off x="3792603" y="6105199"/>
            <a:ext cx="2107662" cy="524800"/>
            <a:chOff x="7026501" y="4509120"/>
            <a:chExt cx="1499710" cy="524800"/>
          </a:xfrm>
          <a:noFill/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021CAD7-42F2-48C7-97E9-88DAA084FED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전기적 특성검사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7E6B054-9238-4EFA-A579-AFFCD4DAF1B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113" name="Group 58">
            <a:extLst>
              <a:ext uri="{FF2B5EF4-FFF2-40B4-BE49-F238E27FC236}">
                <a16:creationId xmlns:a16="http://schemas.microsoft.com/office/drawing/2014/main" id="{214199B9-F5C6-4E49-9EE3-1AF3C62E7BCC}"/>
              </a:ext>
            </a:extLst>
          </p:cNvPr>
          <p:cNvGrpSpPr/>
          <p:nvPr/>
        </p:nvGrpSpPr>
        <p:grpSpPr>
          <a:xfrm>
            <a:off x="9880997" y="6105199"/>
            <a:ext cx="2224319" cy="738664"/>
            <a:chOff x="7026501" y="4509120"/>
            <a:chExt cx="1582718" cy="738664"/>
          </a:xfrm>
          <a:noFill/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EE560D2-12C0-4E1E-B8F5-07A4BC1D2D67}"/>
                </a:ext>
              </a:extLst>
            </p:cNvPr>
            <p:cNvSpPr txBox="1"/>
            <p:nvPr/>
          </p:nvSpPr>
          <p:spPr>
            <a:xfrm>
              <a:off x="7026501" y="4509120"/>
              <a:ext cx="1582718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각 소자를 분리하는 막 형성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전기적 특성 이온 주입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992397B-2363-48D6-8D19-F6B1E066BAE2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pic>
        <p:nvPicPr>
          <p:cNvPr id="116" name="그림 115">
            <a:extLst>
              <a:ext uri="{FF2B5EF4-FFF2-40B4-BE49-F238E27FC236}">
                <a16:creationId xmlns:a16="http://schemas.microsoft.com/office/drawing/2014/main" id="{F62E48B5-8FC8-44C6-8B38-EA1FD9A024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155" b="90338" l="2097" r="34839">
                        <a14:foregroundMark x1="31452" y1="39614" x2="31452" y2="67150"/>
                        <a14:foregroundMark x1="34194" y1="61353" x2="34194" y2="61353"/>
                        <a14:foregroundMark x1="19355" y1="28502" x2="19355" y2="28502"/>
                        <a14:foregroundMark x1="17903" y1="27536" x2="17903" y2="27536"/>
                        <a14:foregroundMark x1="8065" y1="34300" x2="8065" y2="34300"/>
                        <a14:foregroundMark x1="10000" y1="31884" x2="10000" y2="31884"/>
                        <a14:foregroundMark x1="6613" y1="36715" x2="6613" y2="36715"/>
                        <a14:foregroundMark x1="4839" y1="42512" x2="4839" y2="42512"/>
                        <a14:foregroundMark x1="3548" y1="53140" x2="3548" y2="53140"/>
                        <a14:foregroundMark x1="2097" y1="56039" x2="2097" y2="56039"/>
                        <a14:foregroundMark x1="34677" y1="53140" x2="34677" y2="53140"/>
                      </a14:backgroundRemoval>
                    </a14:imgEffect>
                  </a14:imgLayer>
                </a14:imgProps>
              </a:ext>
            </a:extLst>
          </a:blip>
          <a:srcRect l="1476" t="16051" r="61402"/>
          <a:stretch/>
        </p:blipFill>
        <p:spPr>
          <a:xfrm>
            <a:off x="324420" y="1937250"/>
            <a:ext cx="980006" cy="1080000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73506B41-085F-4363-A965-4703416B6613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4" b="95259" l="68082" r="98904">
                        <a14:foregroundMark x1="85205" y1="89224" x2="85205" y2="89224"/>
                        <a14:foregroundMark x1="79178" y1="88362" x2="79178" y2="88362"/>
                        <a14:foregroundMark x1="82740" y1="93103" x2="82740" y2="93103"/>
                        <a14:foregroundMark x1="82877" y1="95259" x2="82877" y2="95259"/>
                        <a14:foregroundMark x1="97397" y1="53879" x2="97397" y2="53879"/>
                        <a14:foregroundMark x1="99178" y1="60345" x2="99178" y2="60345"/>
                        <a14:foregroundMark x1="83014" y1="6034" x2="83014" y2="6034"/>
                        <a14:foregroundMark x1="84384" y1="1724" x2="84384" y2="1724"/>
                      </a14:backgroundRemoval>
                    </a14:imgEffect>
                  </a14:imgLayer>
                </a14:imgProps>
              </a:ext>
            </a:extLst>
          </a:blip>
          <a:srcRect l="65446"/>
          <a:stretch/>
        </p:blipFill>
        <p:spPr>
          <a:xfrm>
            <a:off x="3408790" y="1986861"/>
            <a:ext cx="877023" cy="963280"/>
          </a:xfrm>
          <a:prstGeom prst="rect">
            <a:avLst/>
          </a:prstGeom>
        </p:spPr>
      </p:pic>
      <p:grpSp>
        <p:nvGrpSpPr>
          <p:cNvPr id="119" name="Group 43">
            <a:extLst>
              <a:ext uri="{FF2B5EF4-FFF2-40B4-BE49-F238E27FC236}">
                <a16:creationId xmlns:a16="http://schemas.microsoft.com/office/drawing/2014/main" id="{03F6CCDA-5473-4765-9FB3-2C70ECC2FCB9}"/>
              </a:ext>
            </a:extLst>
          </p:cNvPr>
          <p:cNvGrpSpPr/>
          <p:nvPr/>
        </p:nvGrpSpPr>
        <p:grpSpPr>
          <a:xfrm>
            <a:off x="748406" y="3104265"/>
            <a:ext cx="2107662" cy="524800"/>
            <a:chOff x="7026501" y="4509120"/>
            <a:chExt cx="1499710" cy="524800"/>
          </a:xfrm>
          <a:noFill/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BD8622D-D8F1-4FC2-A169-8E5D1089CA23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잉곳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 절단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웨이퍼연마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0D9457B-5B2F-4536-9E2F-DFC9A72FDD12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pic>
        <p:nvPicPr>
          <p:cNvPr id="122" name="그림 121">
            <a:extLst>
              <a:ext uri="{FF2B5EF4-FFF2-40B4-BE49-F238E27FC236}">
                <a16:creationId xmlns:a16="http://schemas.microsoft.com/office/drawing/2014/main" id="{5340A59C-3FF9-45E9-8722-98D777CCE3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11" b="96316" l="1731" r="26154">
                        <a14:foregroundMark x1="9423" y1="83684" x2="9423" y2="83684"/>
                        <a14:foregroundMark x1="13462" y1="94211" x2="13462" y2="94211"/>
                        <a14:foregroundMark x1="13077" y1="97368" x2="13077" y2="97368"/>
                        <a14:foregroundMark x1="2115" y1="73684" x2="2115" y2="73684"/>
                        <a14:foregroundMark x1="16731" y1="10526" x2="16731" y2="10526"/>
                        <a14:foregroundMark x1="13846" y1="7368" x2="13846" y2="7368"/>
                        <a14:foregroundMark x1="13462" y1="4211" x2="13462" y2="4211"/>
                        <a14:foregroundMark x1="4423" y1="19474" x2="4423" y2="19474"/>
                        <a14:foregroundMark x1="8846" y1="27895" x2="8846" y2="27895"/>
                        <a14:foregroundMark x1="15192" y1="32105" x2="15192" y2="32105"/>
                        <a14:foregroundMark x1="20962" y1="24211" x2="20962" y2="24211"/>
                        <a14:backgroundMark x1="19231" y1="8421" x2="22308" y2="13684"/>
                        <a14:backgroundMark x1="8654" y1="7368" x2="4231" y2="11053"/>
                      </a14:backgroundRemoval>
                    </a14:imgEffect>
                  </a14:imgLayer>
                </a14:imgProps>
              </a:ext>
            </a:extLst>
          </a:blip>
          <a:srcRect r="70585"/>
          <a:stretch/>
        </p:blipFill>
        <p:spPr>
          <a:xfrm>
            <a:off x="6750599" y="1912105"/>
            <a:ext cx="745868" cy="1080000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3AE22B91-39B3-4799-8426-E04B65451BC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592" b="94898" l="67218" r="96419">
                        <a14:foregroundMark x1="68733" y1="5102" x2="68733" y2="5102"/>
                        <a14:foregroundMark x1="70661" y1="17857" x2="70661" y2="17857"/>
                        <a14:foregroundMark x1="73003" y1="18878" x2="73003" y2="18878"/>
                        <a14:foregroundMark x1="72727" y1="7653" x2="72727" y2="7653"/>
                        <a14:foregroundMark x1="68044" y1="19898" x2="68044" y2="19898"/>
                        <a14:foregroundMark x1="70523" y1="23469" x2="70523" y2="23469"/>
                        <a14:foregroundMark x1="72314" y1="21939" x2="72314" y2="21939"/>
                        <a14:foregroundMark x1="70661" y1="6633" x2="70661" y2="6633"/>
                        <a14:foregroundMark x1="67769" y1="6122" x2="74242" y2="6633"/>
                        <a14:foregroundMark x1="74242" y1="6633" x2="68733" y2="10714"/>
                        <a14:foregroundMark x1="68733" y1="10714" x2="72314" y2="4592"/>
                        <a14:foregroundMark x1="67355" y1="16837" x2="73003" y2="15306"/>
                        <a14:foregroundMark x1="73003" y1="15306" x2="68595" y2="23469"/>
                        <a14:foregroundMark x1="68595" y1="23469" x2="67769" y2="16837"/>
                        <a14:foregroundMark x1="67906" y1="29082" x2="74105" y2="30102"/>
                        <a14:foregroundMark x1="74105" y1="30102" x2="69835" y2="38265"/>
                        <a14:foregroundMark x1="69835" y1="38265" x2="68733" y2="28061"/>
                        <a14:foregroundMark x1="67769" y1="65306" x2="73691" y2="68367"/>
                        <a14:foregroundMark x1="73691" y1="68367" x2="74656" y2="86224"/>
                        <a14:foregroundMark x1="74656" y1="86224" x2="72314" y2="98469"/>
                        <a14:foregroundMark x1="72314" y1="98469" x2="67355" y2="90306"/>
                        <a14:foregroundMark x1="67355" y1="90306" x2="68320" y2="63265"/>
                        <a14:foregroundMark x1="84435" y1="71429" x2="84435" y2="71429"/>
                        <a14:foregroundMark x1="84298" y1="81122" x2="84298" y2="81122"/>
                        <a14:foregroundMark x1="83609" y1="91327" x2="83609" y2="91327"/>
                        <a14:foregroundMark x1="85675" y1="92347" x2="85399" y2="92347"/>
                        <a14:foregroundMark x1="88705" y1="93367" x2="88705" y2="93367"/>
                        <a14:foregroundMark x1="79752" y1="94898" x2="79752" y2="94898"/>
                        <a14:foregroundMark x1="82782" y1="91327" x2="82782" y2="91327"/>
                        <a14:foregroundMark x1="68457" y1="76020" x2="74793" y2="78571"/>
                        <a14:foregroundMark x1="74793" y1="78571" x2="68733" y2="83673"/>
                        <a14:foregroundMark x1="68733" y1="83673" x2="69697" y2="72959"/>
                        <a14:foregroundMark x1="84022" y1="48469" x2="84022" y2="48469"/>
                        <a14:foregroundMark x1="84986" y1="52041" x2="84986" y2="52041"/>
                        <a14:foregroundMark x1="85399" y1="48980" x2="85399" y2="48980"/>
                        <a14:foregroundMark x1="84573" y1="45408" x2="84573" y2="45408"/>
                        <a14:foregroundMark x1="84986" y1="50510" x2="84986" y2="50510"/>
                        <a14:foregroundMark x1="86088" y1="52041" x2="86088" y2="52041"/>
                        <a14:foregroundMark x1="84986" y1="53571" x2="84986" y2="53571"/>
                      </a14:backgroundRemoval>
                    </a14:imgEffect>
                  </a14:imgLayer>
                </a14:imgProps>
              </a:ext>
            </a:extLst>
          </a:blip>
          <a:srcRect l="66126" r="-1"/>
          <a:stretch/>
        </p:blipFill>
        <p:spPr>
          <a:xfrm>
            <a:off x="9690469" y="1919461"/>
            <a:ext cx="846194" cy="1080000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013F0B7C-B325-4AF5-A562-7833EAFFCD5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2970" r="26727">
                        <a14:foregroundMark x1="24492" y1="27928" x2="24492" y2="27928"/>
                        <a14:foregroundMark x1="23858" y1="74324" x2="23858" y2="74324"/>
                        <a14:foregroundMark x1="12563" y1="64414" x2="12563" y2="64414"/>
                      </a14:backgroundRemoval>
                    </a14:imgEffect>
                  </a14:imgLayer>
                </a14:imgProps>
              </a:ext>
            </a:extLst>
          </a:blip>
          <a:srcRect r="70303"/>
          <a:stretch/>
        </p:blipFill>
        <p:spPr>
          <a:xfrm>
            <a:off x="9351744" y="4884482"/>
            <a:ext cx="1138440" cy="1080000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362EFCA9-304F-489A-A938-72B95166137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372" b="94215" l="68985" r="99444">
                        <a14:foregroundMark x1="78025" y1="22727" x2="78025" y2="22727"/>
                        <a14:foregroundMark x1="74965" y1="22727" x2="74965" y2="22727"/>
                        <a14:foregroundMark x1="75661" y1="23967" x2="75661" y2="23967"/>
                        <a14:foregroundMark x1="86370" y1="28512" x2="86370" y2="28512"/>
                        <a14:foregroundMark x1="89430" y1="23554" x2="89430" y2="23554"/>
                        <a14:foregroundMark x1="84562" y1="16529" x2="84562" y2="16529"/>
                        <a14:foregroundMark x1="81363" y1="24380" x2="81363" y2="24380"/>
                        <a14:foregroundMark x1="84145" y1="6198" x2="84145" y2="6198"/>
                        <a14:foregroundMark x1="97357" y1="34711" x2="97357" y2="34711"/>
                        <a14:foregroundMark x1="98748" y1="54545" x2="98748" y2="54545"/>
                        <a14:foregroundMark x1="83866" y1="90909" x2="83866" y2="90909"/>
                        <a14:foregroundMark x1="78999" y1="86777" x2="78999" y2="86777"/>
                        <a14:foregroundMark x1="86509" y1="88843" x2="86509" y2="88843"/>
                        <a14:foregroundMark x1="90403" y1="86777" x2="81085" y2="90496"/>
                        <a14:foregroundMark x1="83727" y1="95041" x2="83727" y2="95041"/>
                        <a14:foregroundMark x1="83310" y1="24380" x2="90403" y2="28099"/>
                        <a14:foregroundMark x1="93880" y1="28512" x2="78303" y2="11157"/>
                        <a14:foregroundMark x1="78303" y1="11157" x2="72462" y2="28512"/>
                        <a14:foregroundMark x1="68985" y1="49587" x2="68985" y2="49587"/>
                        <a14:foregroundMark x1="99444" y1="49174" x2="99444" y2="49174"/>
                      </a14:backgroundRemoval>
                    </a14:imgEffect>
                  </a14:imgLayer>
                </a14:imgProps>
              </a:ext>
            </a:extLst>
          </a:blip>
          <a:srcRect l="65846"/>
          <a:stretch/>
        </p:blipFill>
        <p:spPr>
          <a:xfrm>
            <a:off x="6237025" y="4873434"/>
            <a:ext cx="1095902" cy="108000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9645E780-293A-4DAD-BB9A-510012FF7C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842" b="90000" l="3831" r="95019">
                        <a14:foregroundMark x1="6513" y1="51053" x2="6513" y2="51053"/>
                        <a14:foregroundMark x1="90038" y1="21053" x2="90038" y2="21053"/>
                        <a14:foregroundMark x1="91954" y1="35263" x2="91954" y2="35263"/>
                        <a14:foregroundMark x1="95402" y1="60526" x2="95402" y2="60526"/>
                        <a14:foregroundMark x1="95785" y1="25263" x2="95785" y2="25263"/>
                        <a14:foregroundMark x1="88506" y1="7368" x2="88506" y2="7368"/>
                        <a14:foregroundMark x1="94636" y1="82632" x2="94636" y2="82632"/>
                        <a14:foregroundMark x1="62069" y1="14211" x2="62069" y2="14211"/>
                        <a14:foregroundMark x1="3831" y1="50000" x2="3831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8827" y="4939432"/>
            <a:ext cx="1080001" cy="1080000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3E5FA414-C418-4FE7-AAA3-6C56C272A6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762" b="92381" l="7394" r="95775">
                        <a14:foregroundMark x1="82746" y1="56190" x2="82746" y2="56190"/>
                        <a14:foregroundMark x1="92254" y1="72381" x2="92254" y2="72381"/>
                        <a14:foregroundMark x1="95775" y1="58571" x2="95775" y2="58571"/>
                        <a14:foregroundMark x1="52817" y1="28095" x2="52817" y2="28095"/>
                        <a14:foregroundMark x1="54225" y1="46190" x2="54225" y2="46190"/>
                        <a14:foregroundMark x1="55986" y1="45238" x2="55986" y2="45238"/>
                        <a14:foregroundMark x1="56690" y1="39524" x2="56690" y2="39524"/>
                        <a14:foregroundMark x1="57042" y1="30952" x2="57042" y2="30952"/>
                        <a14:foregroundMark x1="54577" y1="35714" x2="54577" y2="35714"/>
                        <a14:foregroundMark x1="44014" y1="35714" x2="44014" y2="35714"/>
                        <a14:foregroundMark x1="45423" y1="29524" x2="45423" y2="29524"/>
                        <a14:foregroundMark x1="41901" y1="32381" x2="41901" y2="32381"/>
                        <a14:foregroundMark x1="39085" y1="36667" x2="39085" y2="36667"/>
                        <a14:foregroundMark x1="55986" y1="17143" x2="55986" y2="17143"/>
                        <a14:foregroundMark x1="57746" y1="23810" x2="57746" y2="23810"/>
                        <a14:foregroundMark x1="54577" y1="17143" x2="54577" y2="17143"/>
                        <a14:foregroundMark x1="57394" y1="21429" x2="57394" y2="21429"/>
                        <a14:foregroundMark x1="59155" y1="24762" x2="59155" y2="24762"/>
                        <a14:foregroundMark x1="46831" y1="22857" x2="46831" y2="22857"/>
                        <a14:foregroundMark x1="52817" y1="11429" x2="52817" y2="11429"/>
                        <a14:foregroundMark x1="54225" y1="5238" x2="54225" y2="5238"/>
                        <a14:foregroundMark x1="43662" y1="92857" x2="43662" y2="92857"/>
                        <a14:foregroundMark x1="7394" y1="63810" x2="7394" y2="63810"/>
                        <a14:foregroundMark x1="82394" y1="70952" x2="82394" y2="709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120" y="5000820"/>
            <a:ext cx="1208764" cy="1080000"/>
          </a:xfrm>
          <a:prstGeom prst="rect">
            <a:avLst/>
          </a:prstGeom>
        </p:spPr>
      </p:pic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4090E218-B483-4F7C-93CD-063FB57580C1}"/>
              </a:ext>
            </a:extLst>
          </p:cNvPr>
          <p:cNvSpPr/>
          <p:nvPr/>
        </p:nvSpPr>
        <p:spPr>
          <a:xfrm>
            <a:off x="3441498" y="1883601"/>
            <a:ext cx="2285229" cy="1122580"/>
          </a:xfrm>
          <a:prstGeom prst="roundRect">
            <a:avLst/>
          </a:prstGeom>
          <a:noFill/>
          <a:ln w="38100">
            <a:solidFill>
              <a:srgbClr val="A7E2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456D2933-6016-4F18-B83D-62838B9FE1C1}"/>
              </a:ext>
            </a:extLst>
          </p:cNvPr>
          <p:cNvSpPr/>
          <p:nvPr/>
        </p:nvSpPr>
        <p:spPr>
          <a:xfrm>
            <a:off x="6679383" y="1883601"/>
            <a:ext cx="2096571" cy="1122580"/>
          </a:xfrm>
          <a:prstGeom prst="roundRect">
            <a:avLst/>
          </a:prstGeom>
          <a:noFill/>
          <a:ln w="38100">
            <a:solidFill>
              <a:srgbClr val="A7E2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FC82619E-C50F-4476-B75D-E5C3F0539CC5}"/>
              </a:ext>
            </a:extLst>
          </p:cNvPr>
          <p:cNvSpPr/>
          <p:nvPr/>
        </p:nvSpPr>
        <p:spPr>
          <a:xfrm>
            <a:off x="9619136" y="1883601"/>
            <a:ext cx="2221409" cy="1122580"/>
          </a:xfrm>
          <a:prstGeom prst="roundRect">
            <a:avLst/>
          </a:prstGeom>
          <a:noFill/>
          <a:ln w="38100">
            <a:solidFill>
              <a:srgbClr val="A7E2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42F09745-D3BF-41B3-88CA-74391F5DC549}"/>
              </a:ext>
            </a:extLst>
          </p:cNvPr>
          <p:cNvSpPr/>
          <p:nvPr/>
        </p:nvSpPr>
        <p:spPr>
          <a:xfrm>
            <a:off x="9619137" y="4861285"/>
            <a:ext cx="2221409" cy="1122580"/>
          </a:xfrm>
          <a:prstGeom prst="roundRect">
            <a:avLst/>
          </a:prstGeom>
          <a:noFill/>
          <a:ln w="38100">
            <a:solidFill>
              <a:srgbClr val="A7E2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2" name="제목 1">
            <a:extLst>
              <a:ext uri="{FF2B5EF4-FFF2-40B4-BE49-F238E27FC236}">
                <a16:creationId xmlns:a16="http://schemas.microsoft.com/office/drawing/2014/main" id="{7559ED29-A1FD-4748-A00F-3A00CD162FAA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FB7AF4-F483-4474-8CB1-CFE3FD6AB2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80" y="2339470"/>
            <a:ext cx="291785" cy="314369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998BCD57-362E-438B-8DCD-37E4E47B293D}"/>
              </a:ext>
            </a:extLst>
          </p:cNvPr>
          <p:cNvGrpSpPr/>
          <p:nvPr/>
        </p:nvGrpSpPr>
        <p:grpSpPr>
          <a:xfrm>
            <a:off x="933413" y="1236863"/>
            <a:ext cx="195693" cy="431408"/>
            <a:chOff x="4375773" y="1943243"/>
            <a:chExt cx="792715" cy="1988451"/>
          </a:xfrm>
        </p:grpSpPr>
        <p:grpSp>
          <p:nvGrpSpPr>
            <p:cNvPr id="67" name="Group 8">
              <a:extLst>
                <a:ext uri="{FF2B5EF4-FFF2-40B4-BE49-F238E27FC236}">
                  <a16:creationId xmlns:a16="http://schemas.microsoft.com/office/drawing/2014/main" id="{380C54F6-721F-4F5A-B821-50896AF61103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133" name="Oval 1">
                <a:extLst>
                  <a:ext uri="{FF2B5EF4-FFF2-40B4-BE49-F238E27FC236}">
                    <a16:creationId xmlns:a16="http://schemas.microsoft.com/office/drawing/2014/main" id="{D0ADE57B-0936-4F54-93F6-7F206916E87B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4" name="Oval 1">
                <a:extLst>
                  <a:ext uri="{FF2B5EF4-FFF2-40B4-BE49-F238E27FC236}">
                    <a16:creationId xmlns:a16="http://schemas.microsoft.com/office/drawing/2014/main" id="{2D319D11-699A-49CB-8509-DAEADEF859B6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5" name="Oval 1">
                <a:extLst>
                  <a:ext uri="{FF2B5EF4-FFF2-40B4-BE49-F238E27FC236}">
                    <a16:creationId xmlns:a16="http://schemas.microsoft.com/office/drawing/2014/main" id="{68DAC161-E168-4329-9EFE-6CCD54D610DE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6" name="Oval 1">
                <a:extLst>
                  <a:ext uri="{FF2B5EF4-FFF2-40B4-BE49-F238E27FC236}">
                    <a16:creationId xmlns:a16="http://schemas.microsoft.com/office/drawing/2014/main" id="{6EA126C4-F7D8-4C5F-93AA-F27B3472F0B2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B7D344CB-543D-4BF0-A613-A4A623376737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69" name="Block Arc 14">
                <a:extLst>
                  <a:ext uri="{FF2B5EF4-FFF2-40B4-BE49-F238E27FC236}">
                    <a16:creationId xmlns:a16="http://schemas.microsoft.com/office/drawing/2014/main" id="{42F7608A-857A-4591-84BF-90DBA0CF62C7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Round Same Side Corner Rectangle 30">
                <a:extLst>
                  <a:ext uri="{FF2B5EF4-FFF2-40B4-BE49-F238E27FC236}">
                    <a16:creationId xmlns:a16="http://schemas.microsoft.com/office/drawing/2014/main" id="{BF5FE46E-EAFC-43A9-A288-318670BD02C0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6" name="Round Same Side Corner Rectangle 33">
                <a:extLst>
                  <a:ext uri="{FF2B5EF4-FFF2-40B4-BE49-F238E27FC236}">
                    <a16:creationId xmlns:a16="http://schemas.microsoft.com/office/drawing/2014/main" id="{B3A137A2-BD49-41DC-8493-738858880D98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F98822A5-C5C6-45D5-B058-59E3DA5CE10D}"/>
              </a:ext>
            </a:extLst>
          </p:cNvPr>
          <p:cNvSpPr txBox="1"/>
          <p:nvPr/>
        </p:nvSpPr>
        <p:spPr>
          <a:xfrm>
            <a:off x="1129106" y="1266672"/>
            <a:ext cx="1055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반도체 생산 공정의 이해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6560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3E2A0C-1FAB-4436-A6E3-F71347FD5F44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33B6C75-54DC-44C2-AC83-ED340E47C1D6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6E9BC8-8389-41B3-A932-DB6D479E26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7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aphicFrame>
        <p:nvGraphicFramePr>
          <p:cNvPr id="18" name="표 5">
            <a:extLst>
              <a:ext uri="{FF2B5EF4-FFF2-40B4-BE49-F238E27FC236}">
                <a16:creationId xmlns:a16="http://schemas.microsoft.com/office/drawing/2014/main" id="{0C5FC8B8-AA64-401D-B3B8-D8C3C3E14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436279"/>
              </p:ext>
            </p:extLst>
          </p:nvPr>
        </p:nvGraphicFramePr>
        <p:xfrm>
          <a:off x="375024" y="1161199"/>
          <a:ext cx="11441952" cy="55186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2385680076"/>
                    </a:ext>
                  </a:extLst>
                </a:gridCol>
                <a:gridCol w="2268070">
                  <a:extLst>
                    <a:ext uri="{9D8B030D-6E8A-4147-A177-3AD203B41FA5}">
                      <a16:colId xmlns:a16="http://schemas.microsoft.com/office/drawing/2014/main" val="3174347704"/>
                    </a:ext>
                  </a:extLst>
                </a:gridCol>
                <a:gridCol w="6913282">
                  <a:extLst>
                    <a:ext uri="{9D8B030D-6E8A-4147-A177-3AD203B41FA5}">
                      <a16:colId xmlns:a16="http://schemas.microsoft.com/office/drawing/2014/main" val="1076179324"/>
                    </a:ext>
                  </a:extLst>
                </a:gridCol>
              </a:tblGrid>
              <a:tr h="293241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목적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분석 계획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895996"/>
                  </a:ext>
                </a:extLst>
              </a:tr>
              <a:tr h="293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분석방법</a:t>
                      </a:r>
                    </a:p>
                  </a:txBody>
                  <a:tcPr anchor="ctr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분석내용</a:t>
                      </a:r>
                    </a:p>
                  </a:txBody>
                  <a:tcPr anchor="ctr"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516985"/>
                  </a:ext>
                </a:extLst>
              </a:tr>
              <a:tr h="398894">
                <a:tc rowSpan="3">
                  <a:txBody>
                    <a:bodyPr/>
                    <a:lstStyle/>
                    <a:p>
                      <a:pPr algn="ctr" latinLnBrk="0"/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각 변수 분포 및 단일 변수 특성 파악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막대그래프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챔버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산화공정 종류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리소그래피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UV 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타입 등 범주형 변수의 도수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772683"/>
                  </a:ext>
                </a:extLst>
              </a:tr>
              <a:tr h="398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히스토그램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0">
                        <a:lnSpc>
                          <a:spcPct val="120000"/>
                        </a:lnSpc>
                      </a:pPr>
                      <a:r>
                        <a:rPr lang="ko-KR" altLang="en-US" sz="12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산화막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두께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Line CD, 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식각 두께 등 연속형 변수의 기술 통계량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히스토그램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boxplot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으로 데이터의 </a:t>
                      </a:r>
                      <a:r>
                        <a:rPr lang="ko-KR" altLang="en-US" sz="12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분포와 이상치 확인 및 대체</a:t>
                      </a:r>
                      <a:endParaRPr lang="ko-KR" altLang="en-US" sz="16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020624"/>
                  </a:ext>
                </a:extLst>
              </a:tr>
              <a:tr h="398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Boxplot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676642"/>
                  </a:ext>
                </a:extLst>
              </a:tr>
              <a:tr h="398894">
                <a:tc rowSpan="5">
                  <a:txBody>
                    <a:bodyPr/>
                    <a:lstStyle/>
                    <a:p>
                      <a:pPr algn="ctr" latinLnBrk="0"/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공정 흐름이 불량에 끼치는 영향 파악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C 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관리도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공정 </a:t>
                      </a:r>
                      <a:r>
                        <a:rPr lang="ko-KR" altLang="en-US" sz="12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흐름별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C 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관리도를 그리고 안정한 집단과 안정하지 못한 집단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41667"/>
                  </a:ext>
                </a:extLst>
              </a:tr>
              <a:tr h="489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 Proportion test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안정적인 공정과 불안정적인 공정의 불량률 발생 차이 확인</a:t>
                      </a:r>
                      <a:endParaRPr lang="en-US" altLang="ko-KR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l" latinLnBrk="0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관리도 분석으로 구분된 공정 </a:t>
                      </a:r>
                      <a:r>
                        <a:rPr lang="ko-KR" altLang="en-US" sz="12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흐름별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불량률 차이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검정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부하 분석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304002"/>
                  </a:ext>
                </a:extLst>
              </a:tr>
              <a:tr h="398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카이제곱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검정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공정 </a:t>
                      </a:r>
                      <a:r>
                        <a:rPr lang="ko-KR" altLang="en-US" sz="12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흐름별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불량 발생 차이 확인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188731"/>
                  </a:ext>
                </a:extLst>
              </a:tr>
              <a:tr h="3988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Boxplot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공정 </a:t>
                      </a:r>
                      <a:r>
                        <a:rPr lang="ko-KR" altLang="en-US" sz="12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흐름별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불량률 상위 공정과 하위 공정으로 나눠서 설명변수간 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boxplot 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분석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053719"/>
                  </a:ext>
                </a:extLst>
              </a:tr>
              <a:tr h="398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Mann-</a:t>
                      </a:r>
                      <a:r>
                        <a:rPr lang="en-US" altLang="ko-KR" sz="12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whitney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U 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안정적인 공정과 불안정적인 공정 흐름의 운전조건에 따른 불량률 차이 확인</a:t>
                      </a:r>
                      <a:endParaRPr lang="en-US" altLang="ko-KR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018068"/>
                  </a:ext>
                </a:extLst>
              </a:tr>
              <a:tr h="398894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공정조건별 불량에 끼치는 영향 예측 모델 개발</a:t>
                      </a:r>
                    </a:p>
                  </a:txBody>
                  <a:tcPr marL="18000" marR="18000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의사결정나무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공정별 변수에 따른 불량에 끼치는 영향 모델링하여 중요 변수 도출</a:t>
                      </a:r>
                      <a:endParaRPr lang="en-US" altLang="ko-KR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l" latinLnBrk="0">
                        <a:lnSpc>
                          <a:spcPct val="120000"/>
                        </a:lnSpc>
                      </a:pPr>
                      <a:endParaRPr lang="en-US" altLang="ko-KR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l" latinLnBrk="0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불량에 영향을 끼치는 변수 확인하여 최적조건 탐색</a:t>
                      </a:r>
                      <a:endParaRPr lang="en-US" altLang="ko-KR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l" latinLnBrk="0">
                        <a:lnSpc>
                          <a:spcPct val="120000"/>
                        </a:lnSpc>
                      </a:pPr>
                      <a:endParaRPr lang="en-US" altLang="ko-KR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l" latinLnBrk="0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모델링 이후 평가지표를 종합적으로 고려해 가장 높은 모형 선정으로 불량 예측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7703835"/>
                  </a:ext>
                </a:extLst>
              </a:tr>
              <a:tr h="3988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Gradient Boosting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042782"/>
                  </a:ext>
                </a:extLst>
              </a:tr>
              <a:tr h="3988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SVM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106"/>
                  </a:ext>
                </a:extLst>
              </a:tr>
              <a:tr h="3988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ANN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944049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BC8BFE3F-CED1-4633-B86E-555BC030F482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4.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분석계획</a:t>
            </a:r>
          </a:p>
        </p:txBody>
      </p:sp>
    </p:spTree>
    <p:extLst>
      <p:ext uri="{BB962C8B-B14F-4D97-AF65-F5344CB8AC3E}">
        <p14:creationId xmlns:p14="http://schemas.microsoft.com/office/powerpoint/2010/main" val="197976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364144F9-227D-4586-B9FA-A8070DD3192E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69619D1-9170-4B62-AEFA-4616C31385AA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B92CC106-8E52-411D-BEEA-7B40231C9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8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2F535C-A673-45F1-9C97-04F8ABB4B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48"/>
          <a:stretch/>
        </p:blipFill>
        <p:spPr>
          <a:xfrm>
            <a:off x="8510222" y="2682638"/>
            <a:ext cx="2520000" cy="17115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47FEEC-55E4-4D7C-8290-F21A2BAA5E22}"/>
              </a:ext>
            </a:extLst>
          </p:cNvPr>
          <p:cNvSpPr txBox="1"/>
          <p:nvPr/>
        </p:nvSpPr>
        <p:spPr>
          <a:xfrm>
            <a:off x="1129106" y="1115091"/>
            <a:ext cx="10238141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관리도를 통한 공정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흐름별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안정성 확인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결과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불안정 공정에서 생산된 제품의 불량 수가 높게 나타남에 따라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공정의 이상 여부를 탐지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할 방안 필요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54CE10-09AB-42B2-9235-FBFAC17A4E00}"/>
              </a:ext>
            </a:extLst>
          </p:cNvPr>
          <p:cNvSpPr txBox="1"/>
          <p:nvPr/>
        </p:nvSpPr>
        <p:spPr>
          <a:xfrm>
            <a:off x="6457596" y="2357957"/>
            <a:ext cx="1412900" cy="315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안정한 공정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3A7D2E-6968-4B35-9A2E-D52BE4515D21}"/>
              </a:ext>
            </a:extLst>
          </p:cNvPr>
          <p:cNvSpPr txBox="1"/>
          <p:nvPr/>
        </p:nvSpPr>
        <p:spPr>
          <a:xfrm>
            <a:off x="8996554" y="2361807"/>
            <a:ext cx="1547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불안정한 공정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DE03F5-8FBA-4087-B059-AB04484A1D44}"/>
              </a:ext>
            </a:extLst>
          </p:cNvPr>
          <p:cNvSpPr txBox="1"/>
          <p:nvPr/>
        </p:nvSpPr>
        <p:spPr>
          <a:xfrm>
            <a:off x="6660735" y="2033788"/>
            <a:ext cx="3684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안정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/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불안정 공정 간 이상 발생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차이 검정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B9762CE3-52C0-411A-86D0-9CF0F9F26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184408"/>
              </p:ext>
            </p:extLst>
          </p:nvPr>
        </p:nvGraphicFramePr>
        <p:xfrm>
          <a:off x="5904047" y="5159772"/>
          <a:ext cx="5061774" cy="92091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87258">
                  <a:extLst>
                    <a:ext uri="{9D8B030D-6E8A-4147-A177-3AD203B41FA5}">
                      <a16:colId xmlns:a16="http://schemas.microsoft.com/office/drawing/2014/main" val="67141295"/>
                    </a:ext>
                  </a:extLst>
                </a:gridCol>
                <a:gridCol w="1687258">
                  <a:extLst>
                    <a:ext uri="{9D8B030D-6E8A-4147-A177-3AD203B41FA5}">
                      <a16:colId xmlns:a16="http://schemas.microsoft.com/office/drawing/2014/main" val="1695158812"/>
                    </a:ext>
                  </a:extLst>
                </a:gridCol>
                <a:gridCol w="1687258">
                  <a:extLst>
                    <a:ext uri="{9D8B030D-6E8A-4147-A177-3AD203B41FA5}">
                      <a16:colId xmlns:a16="http://schemas.microsoft.com/office/drawing/2014/main" val="2336050478"/>
                    </a:ext>
                  </a:extLst>
                </a:gridCol>
              </a:tblGrid>
              <a:tr h="257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안정한 공정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불안정한 공정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8443572"/>
                  </a:ext>
                </a:extLst>
              </a:tr>
              <a:tr h="3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전체 데이터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91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88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696892"/>
                  </a:ext>
                </a:extLst>
              </a:tr>
              <a:tr h="3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불량 데이터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25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70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848164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7A9B8699-56E1-4928-9488-954CB3398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46" y="6090342"/>
            <a:ext cx="2276793" cy="4001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BBB554-B2D3-4F65-B5A2-4659CE0240AF}"/>
              </a:ext>
            </a:extLst>
          </p:cNvPr>
          <p:cNvSpPr txBox="1"/>
          <p:nvPr/>
        </p:nvSpPr>
        <p:spPr>
          <a:xfrm>
            <a:off x="5922475" y="4386236"/>
            <a:ext cx="2483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Path : 11222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&gt;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이상치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3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9D2C9CE-A6C6-44A6-9AF8-BB75E0947A0D}"/>
              </a:ext>
            </a:extLst>
          </p:cNvPr>
          <p:cNvSpPr txBox="1"/>
          <p:nvPr/>
        </p:nvSpPr>
        <p:spPr>
          <a:xfrm>
            <a:off x="8528651" y="4386236"/>
            <a:ext cx="2483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Path : 32333 &gt;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이상치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17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6F0794-D246-4603-851C-A5A7153B91A8}"/>
              </a:ext>
            </a:extLst>
          </p:cNvPr>
          <p:cNvSpPr txBox="1"/>
          <p:nvPr/>
        </p:nvSpPr>
        <p:spPr>
          <a:xfrm>
            <a:off x="1957464" y="1986827"/>
            <a:ext cx="2357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흐름별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진행도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CC0F9B-615E-4B26-BD41-9FC34A9EBE30}"/>
              </a:ext>
            </a:extLst>
          </p:cNvPr>
          <p:cNvSpPr txBox="1"/>
          <p:nvPr/>
        </p:nvSpPr>
        <p:spPr>
          <a:xfrm>
            <a:off x="6949833" y="4836838"/>
            <a:ext cx="2855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 proportion test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F165B-64E0-4671-ADBC-8B7F94B0F1E2}"/>
              </a:ext>
            </a:extLst>
          </p:cNvPr>
          <p:cNvSpPr txBox="1"/>
          <p:nvPr/>
        </p:nvSpPr>
        <p:spPr>
          <a:xfrm>
            <a:off x="5540624" y="3059830"/>
            <a:ext cx="319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C </a:t>
            </a: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관리도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D0FCC52-7385-4B49-B4E6-88B079E24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046" y="2682638"/>
            <a:ext cx="2520000" cy="1710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268A18A-229A-408C-B688-0D8A0356E9F3}"/>
              </a:ext>
            </a:extLst>
          </p:cNvPr>
          <p:cNvGrpSpPr/>
          <p:nvPr/>
        </p:nvGrpSpPr>
        <p:grpSpPr>
          <a:xfrm>
            <a:off x="1033852" y="2377300"/>
            <a:ext cx="3177832" cy="4184868"/>
            <a:chOff x="818700" y="1991815"/>
            <a:chExt cx="3177832" cy="43665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A5FFB95-74DB-4EAF-B7F0-F962404FBA11}"/>
                </a:ext>
              </a:extLst>
            </p:cNvPr>
            <p:cNvGrpSpPr/>
            <p:nvPr/>
          </p:nvGrpSpPr>
          <p:grpSpPr>
            <a:xfrm>
              <a:off x="1995857" y="1991815"/>
              <a:ext cx="400868" cy="523616"/>
              <a:chOff x="5895566" y="1890782"/>
              <a:chExt cx="400868" cy="523616"/>
            </a:xfrm>
          </p:grpSpPr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71252F69-2C93-44D7-9CD8-3A1F4DCE3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95567" y="189078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5730C3B-F336-4CE0-B253-E7194671EBB9}"/>
                  </a:ext>
                </a:extLst>
              </p:cNvPr>
              <p:cNvSpPr txBox="1"/>
              <p:nvPr/>
            </p:nvSpPr>
            <p:spPr>
              <a:xfrm>
                <a:off x="5895566" y="200900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86B29FA-24C5-4CD5-AD01-5631DD449274}"/>
                </a:ext>
              </a:extLst>
            </p:cNvPr>
            <p:cNvGrpSpPr/>
            <p:nvPr/>
          </p:nvGrpSpPr>
          <p:grpSpPr>
            <a:xfrm>
              <a:off x="1995857" y="2809107"/>
              <a:ext cx="400868" cy="523616"/>
              <a:chOff x="5895566" y="2821219"/>
              <a:chExt cx="400868" cy="523616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B9222E0A-9874-4854-920C-E0B42309D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95567" y="2821219"/>
                <a:ext cx="400867" cy="523616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89EF70D-09D7-479B-BF10-CB2688D87489}"/>
                  </a:ext>
                </a:extLst>
              </p:cNvPr>
              <p:cNvSpPr txBox="1"/>
              <p:nvPr/>
            </p:nvSpPr>
            <p:spPr>
              <a:xfrm>
                <a:off x="5895566" y="2939440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6C288FD-BC4E-4E41-8BDD-19F54E17C45C}"/>
                </a:ext>
              </a:extLst>
            </p:cNvPr>
            <p:cNvGrpSpPr/>
            <p:nvPr/>
          </p:nvGrpSpPr>
          <p:grpSpPr>
            <a:xfrm>
              <a:off x="1995857" y="4443692"/>
              <a:ext cx="400867" cy="523616"/>
              <a:chOff x="5895564" y="4150545"/>
              <a:chExt cx="400867" cy="523616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D55FF495-FE49-4B23-AF0B-9B29EDC1E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95564" y="4150545"/>
                <a:ext cx="400867" cy="523616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5D4179D-87E8-4570-B312-DB13824257BB}"/>
                  </a:ext>
                </a:extLst>
              </p:cNvPr>
              <p:cNvSpPr txBox="1"/>
              <p:nvPr/>
            </p:nvSpPr>
            <p:spPr>
              <a:xfrm>
                <a:off x="5895564" y="4268766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9D76411-A293-4864-BEA1-12E7AAE813E3}"/>
                </a:ext>
              </a:extLst>
            </p:cNvPr>
            <p:cNvGrpSpPr/>
            <p:nvPr/>
          </p:nvGrpSpPr>
          <p:grpSpPr>
            <a:xfrm>
              <a:off x="1995857" y="5260985"/>
              <a:ext cx="400867" cy="523616"/>
              <a:chOff x="5895564" y="4816718"/>
              <a:chExt cx="400867" cy="523616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D5512C76-5A6E-4519-8B3C-9CBE58D02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95564" y="4816718"/>
                <a:ext cx="400867" cy="523616"/>
              </a:xfrm>
              <a:prstGeom prst="rect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1CFFDC6-C570-423B-8311-A403BC9B9BA6}"/>
                  </a:ext>
                </a:extLst>
              </p:cNvPr>
              <p:cNvSpPr txBox="1"/>
              <p:nvPr/>
            </p:nvSpPr>
            <p:spPr>
              <a:xfrm>
                <a:off x="5895564" y="4934939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7DD8887-09D3-4D69-B2DA-538FE75B9A3E}"/>
                </a:ext>
              </a:extLst>
            </p:cNvPr>
            <p:cNvGrpSpPr/>
            <p:nvPr/>
          </p:nvGrpSpPr>
          <p:grpSpPr>
            <a:xfrm>
              <a:off x="2731065" y="1991815"/>
              <a:ext cx="400868" cy="523616"/>
              <a:chOff x="6646054" y="1879672"/>
              <a:chExt cx="400868" cy="523616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B7076254-F636-43CC-9A36-DAA88E5BE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49663F-4367-411A-8076-45261F158240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9A4F79-3B41-4E51-9A0E-164F5E393A25}"/>
                </a:ext>
              </a:extLst>
            </p:cNvPr>
            <p:cNvGrpSpPr/>
            <p:nvPr/>
          </p:nvGrpSpPr>
          <p:grpSpPr>
            <a:xfrm>
              <a:off x="2731065" y="3626399"/>
              <a:ext cx="400866" cy="523616"/>
              <a:chOff x="6646054" y="1879672"/>
              <a:chExt cx="400868" cy="523616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E584E63F-2908-45EC-9783-E679E7CAD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5C0176-DBB2-4BCB-AD2D-18FC2114F025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B505A32-1E59-4299-868B-F7DE7343F116}"/>
                </a:ext>
              </a:extLst>
            </p:cNvPr>
            <p:cNvGrpSpPr/>
            <p:nvPr/>
          </p:nvGrpSpPr>
          <p:grpSpPr>
            <a:xfrm>
              <a:off x="2731066" y="5260985"/>
              <a:ext cx="400866" cy="523616"/>
              <a:chOff x="6646054" y="1879672"/>
              <a:chExt cx="400868" cy="523616"/>
            </a:xfrm>
          </p:grpSpPr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700AB606-6912-4EF3-AA31-CE3EF47462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6BE7659-10B5-4441-8DE7-BEEA7C6E9655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A1C2287-A01E-47B1-9D52-371B9DE2E1E3}"/>
                </a:ext>
              </a:extLst>
            </p:cNvPr>
            <p:cNvGrpSpPr/>
            <p:nvPr/>
          </p:nvGrpSpPr>
          <p:grpSpPr>
            <a:xfrm>
              <a:off x="3466274" y="5260985"/>
              <a:ext cx="400866" cy="523616"/>
              <a:chOff x="6646054" y="1879672"/>
              <a:chExt cx="400868" cy="523616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8F7AA060-FE78-494D-9850-7E8145EFC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70E8C3-C013-4D9C-B5F3-E8DE66BBCAA9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F3DBC57-83B7-4EDE-B6EE-7CE8BC2806BF}"/>
                </a:ext>
              </a:extLst>
            </p:cNvPr>
            <p:cNvGrpSpPr/>
            <p:nvPr/>
          </p:nvGrpSpPr>
          <p:grpSpPr>
            <a:xfrm>
              <a:off x="3466274" y="2809108"/>
              <a:ext cx="400866" cy="523616"/>
              <a:chOff x="6646054" y="1879672"/>
              <a:chExt cx="400868" cy="523616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A044B4F8-31A7-4F41-A1A9-E746F78AA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F6154CA-BD44-40E0-B65B-77CCF0E6111A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35C882D-4F95-4D92-A4E5-438E9916744F}"/>
                </a:ext>
              </a:extLst>
            </p:cNvPr>
            <p:cNvSpPr txBox="1"/>
            <p:nvPr/>
          </p:nvSpPr>
          <p:spPr>
            <a:xfrm>
              <a:off x="1165416" y="2182161"/>
              <a:ext cx="875266" cy="26494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r"/>
              <a:r>
                <a:rPr lang="en-US" altLang="ko-KR" sz="10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Oxidation</a:t>
              </a:r>
              <a:endParaRPr lang="ko-KR" altLang="en-US" sz="105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B36D248-724D-4E94-9896-DB16E0943A8D}"/>
                </a:ext>
              </a:extLst>
            </p:cNvPr>
            <p:cNvSpPr txBox="1"/>
            <p:nvPr/>
          </p:nvSpPr>
          <p:spPr>
            <a:xfrm>
              <a:off x="1165415" y="3000658"/>
              <a:ext cx="875266" cy="26494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r"/>
              <a:r>
                <a:rPr lang="en-US" altLang="ko-KR" sz="10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Soft bake</a:t>
              </a:r>
              <a:endParaRPr lang="ko-KR" altLang="en-US" sz="105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709D517-8D08-4B04-B2E6-BD3A6DE11404}"/>
                </a:ext>
              </a:extLst>
            </p:cNvPr>
            <p:cNvSpPr txBox="1"/>
            <p:nvPr/>
          </p:nvSpPr>
          <p:spPr>
            <a:xfrm>
              <a:off x="1090230" y="3819156"/>
              <a:ext cx="950452" cy="26494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r"/>
              <a:r>
                <a:rPr lang="en-US" altLang="ko-KR" sz="10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Lithography</a:t>
              </a:r>
              <a:endParaRPr lang="ko-KR" altLang="en-US" sz="105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4CB6DA-5D2F-4D6A-8E18-9F0DB2F75B9B}"/>
                </a:ext>
              </a:extLst>
            </p:cNvPr>
            <p:cNvSpPr txBox="1"/>
            <p:nvPr/>
          </p:nvSpPr>
          <p:spPr>
            <a:xfrm>
              <a:off x="1165416" y="4637653"/>
              <a:ext cx="875266" cy="26494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r"/>
              <a:r>
                <a:rPr lang="en-US" altLang="ko-KR" sz="10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Etching</a:t>
              </a:r>
              <a:endParaRPr lang="ko-KR" altLang="en-US" sz="105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5257CC-6068-4C81-A6D8-50C1D3731210}"/>
                </a:ext>
              </a:extLst>
            </p:cNvPr>
            <p:cNvSpPr txBox="1"/>
            <p:nvPr/>
          </p:nvSpPr>
          <p:spPr>
            <a:xfrm>
              <a:off x="818700" y="5445604"/>
              <a:ext cx="1221982" cy="26494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r"/>
              <a:r>
                <a:rPr lang="en-US" altLang="ko-KR" sz="10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Ion Implantation</a:t>
              </a:r>
              <a:endParaRPr lang="ko-KR" altLang="en-US" sz="105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D604CE01-1F60-4201-8719-F4A8063A9E70}"/>
                </a:ext>
              </a:extLst>
            </p:cNvPr>
            <p:cNvCxnSpPr>
              <a:cxnSpLocks/>
              <a:stCxn id="89" idx="2"/>
              <a:endCxn id="87" idx="0"/>
            </p:cNvCxnSpPr>
            <p:nvPr/>
          </p:nvCxnSpPr>
          <p:spPr>
            <a:xfrm flipH="1">
              <a:off x="2196290" y="3332723"/>
              <a:ext cx="2" cy="29367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CE11A93-E6B6-43B3-BA20-BE9A07B10910}"/>
                </a:ext>
              </a:extLst>
            </p:cNvPr>
            <p:cNvCxnSpPr>
              <a:cxnSpLocks/>
              <a:stCxn id="91" idx="2"/>
              <a:endCxn id="89" idx="0"/>
            </p:cNvCxnSpPr>
            <p:nvPr/>
          </p:nvCxnSpPr>
          <p:spPr>
            <a:xfrm>
              <a:off x="2196292" y="2515431"/>
              <a:ext cx="0" cy="29367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C0CA5AE-199F-4BBD-8C74-128FAAC68B2F}"/>
                </a:ext>
              </a:extLst>
            </p:cNvPr>
            <p:cNvCxnSpPr>
              <a:cxnSpLocks/>
              <a:stCxn id="87" idx="2"/>
              <a:endCxn id="67" idx="0"/>
            </p:cNvCxnSpPr>
            <p:nvPr/>
          </p:nvCxnSpPr>
          <p:spPr>
            <a:xfrm>
              <a:off x="2196290" y="4150015"/>
              <a:ext cx="1470418" cy="29367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C859D64-D0EB-4C79-9B98-5F3BE2C15540}"/>
                </a:ext>
              </a:extLst>
            </p:cNvPr>
            <p:cNvCxnSpPr>
              <a:cxnSpLocks/>
            </p:cNvCxnSpPr>
            <p:nvPr/>
          </p:nvCxnSpPr>
          <p:spPr>
            <a:xfrm>
              <a:off x="3666708" y="4967310"/>
              <a:ext cx="0" cy="29367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BF627F8-8102-4F53-AE0F-1799DA3AB6CE}"/>
                </a:ext>
              </a:extLst>
            </p:cNvPr>
            <p:cNvCxnSpPr>
              <a:cxnSpLocks/>
            </p:cNvCxnSpPr>
            <p:nvPr/>
          </p:nvCxnSpPr>
          <p:spPr>
            <a:xfrm>
              <a:off x="3666706" y="5775433"/>
              <a:ext cx="0" cy="29367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12DCC6D-FAC8-4C4D-974A-146E8EC7161A}"/>
                </a:ext>
              </a:extLst>
            </p:cNvPr>
            <p:cNvSpPr txBox="1"/>
            <p:nvPr/>
          </p:nvSpPr>
          <p:spPr>
            <a:xfrm>
              <a:off x="3336879" y="6081406"/>
              <a:ext cx="6596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안정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0A794E5-6D9B-4673-837F-EEE28FD153BD}"/>
                </a:ext>
              </a:extLst>
            </p:cNvPr>
            <p:cNvCxnSpPr>
              <a:cxnSpLocks/>
              <a:stCxn id="61" idx="2"/>
              <a:endCxn id="79" idx="0"/>
            </p:cNvCxnSpPr>
            <p:nvPr/>
          </p:nvCxnSpPr>
          <p:spPr>
            <a:xfrm flipH="1">
              <a:off x="2931500" y="2515431"/>
              <a:ext cx="735208" cy="29367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6D5FDF8-BB22-4C99-B3FA-62F8BD9A1400}"/>
                </a:ext>
              </a:extLst>
            </p:cNvPr>
            <p:cNvCxnSpPr>
              <a:cxnSpLocks/>
              <a:stCxn id="79" idx="2"/>
              <a:endCxn id="65" idx="0"/>
            </p:cNvCxnSpPr>
            <p:nvPr/>
          </p:nvCxnSpPr>
          <p:spPr>
            <a:xfrm>
              <a:off x="2931500" y="3332723"/>
              <a:ext cx="735208" cy="29367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E50013F-DDDD-42E1-9650-EB8BD6456C44}"/>
                </a:ext>
              </a:extLst>
            </p:cNvPr>
            <p:cNvCxnSpPr>
              <a:cxnSpLocks/>
              <a:stCxn id="75" idx="2"/>
              <a:endCxn id="73" idx="0"/>
            </p:cNvCxnSpPr>
            <p:nvPr/>
          </p:nvCxnSpPr>
          <p:spPr>
            <a:xfrm>
              <a:off x="2931500" y="4967308"/>
              <a:ext cx="0" cy="29367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54AEE7D-85E6-474A-8B89-9DC922242F7D}"/>
                </a:ext>
              </a:extLst>
            </p:cNvPr>
            <p:cNvCxnSpPr>
              <a:cxnSpLocks/>
            </p:cNvCxnSpPr>
            <p:nvPr/>
          </p:nvCxnSpPr>
          <p:spPr>
            <a:xfrm>
              <a:off x="2931497" y="5774291"/>
              <a:ext cx="0" cy="29367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B4F459-F82B-4AE8-A20A-4152F79D14D6}"/>
                </a:ext>
              </a:extLst>
            </p:cNvPr>
            <p:cNvSpPr txBox="1"/>
            <p:nvPr/>
          </p:nvSpPr>
          <p:spPr>
            <a:xfrm>
              <a:off x="2601670" y="6072234"/>
              <a:ext cx="6596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불안정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9694171-46A9-42B5-BE4B-FC0A171719F3}"/>
                </a:ext>
              </a:extLst>
            </p:cNvPr>
            <p:cNvCxnSpPr>
              <a:cxnSpLocks/>
              <a:stCxn id="65" idx="2"/>
              <a:endCxn id="75" idx="0"/>
            </p:cNvCxnSpPr>
            <p:nvPr/>
          </p:nvCxnSpPr>
          <p:spPr>
            <a:xfrm flipH="1">
              <a:off x="2931500" y="4150017"/>
              <a:ext cx="735208" cy="2936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DD9EECC-0D59-40D3-8BC5-B07464D33227}"/>
                </a:ext>
              </a:extLst>
            </p:cNvPr>
            <p:cNvGrpSpPr/>
            <p:nvPr/>
          </p:nvGrpSpPr>
          <p:grpSpPr>
            <a:xfrm>
              <a:off x="2731065" y="2809107"/>
              <a:ext cx="400868" cy="523616"/>
              <a:chOff x="6646054" y="1879672"/>
              <a:chExt cx="400868" cy="523616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ECCD5C39-1B3C-4C6F-ADDB-4BAC4965F9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8C6074D-E09B-4933-BC5E-2763F7512F87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B4AECB5-EBB9-476E-9B68-C4D82F89E73B}"/>
                </a:ext>
              </a:extLst>
            </p:cNvPr>
            <p:cNvGrpSpPr/>
            <p:nvPr/>
          </p:nvGrpSpPr>
          <p:grpSpPr>
            <a:xfrm>
              <a:off x="3466274" y="3626401"/>
              <a:ext cx="400866" cy="523616"/>
              <a:chOff x="6646054" y="1879672"/>
              <a:chExt cx="400868" cy="523616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44FDB69-6C07-45F6-80B6-381538B7FEA1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0887EABF-162B-47F8-8686-07086B966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353D29F-3EFC-4024-8E60-6C33A5989FCC}"/>
                </a:ext>
              </a:extLst>
            </p:cNvPr>
            <p:cNvGrpSpPr/>
            <p:nvPr/>
          </p:nvGrpSpPr>
          <p:grpSpPr>
            <a:xfrm>
              <a:off x="3466274" y="1991815"/>
              <a:ext cx="400866" cy="523616"/>
              <a:chOff x="6646054" y="1879672"/>
              <a:chExt cx="400868" cy="523616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286B86AA-E0DC-4F2B-BB0A-157E7670B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1413210-257C-4D48-A222-D3EC37274197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DEC393A-3012-43C1-9F5F-B4DFF6E319CF}"/>
                </a:ext>
              </a:extLst>
            </p:cNvPr>
            <p:cNvGrpSpPr/>
            <p:nvPr/>
          </p:nvGrpSpPr>
          <p:grpSpPr>
            <a:xfrm>
              <a:off x="3466274" y="4443694"/>
              <a:ext cx="400866" cy="523616"/>
              <a:chOff x="6646054" y="1879672"/>
              <a:chExt cx="400868" cy="523616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66737780-1D21-4381-8ED7-C21A87528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88714D-D2DF-4BFE-8696-54974AEB0B61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E83EE5F-041B-4715-B5BD-E8098E92E2B1}"/>
                </a:ext>
              </a:extLst>
            </p:cNvPr>
            <p:cNvGrpSpPr/>
            <p:nvPr/>
          </p:nvGrpSpPr>
          <p:grpSpPr>
            <a:xfrm>
              <a:off x="1995856" y="3626399"/>
              <a:ext cx="400867" cy="523616"/>
              <a:chOff x="5895564" y="3581230"/>
              <a:chExt cx="400867" cy="523616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960214D9-803A-4E14-838C-BC608C53B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95564" y="3581230"/>
                <a:ext cx="400867" cy="523616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737CF6F-D28A-423A-9260-FA2BF30C2FA1}"/>
                  </a:ext>
                </a:extLst>
              </p:cNvPr>
              <p:cNvSpPr txBox="1"/>
              <p:nvPr/>
            </p:nvSpPr>
            <p:spPr>
              <a:xfrm>
                <a:off x="5895564" y="369945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78C8FEC-8A1B-4193-9490-2726E1A8B519}"/>
                </a:ext>
              </a:extLst>
            </p:cNvPr>
            <p:cNvGrpSpPr/>
            <p:nvPr/>
          </p:nvGrpSpPr>
          <p:grpSpPr>
            <a:xfrm>
              <a:off x="2731066" y="4443692"/>
              <a:ext cx="400866" cy="523616"/>
              <a:chOff x="6646054" y="1879672"/>
              <a:chExt cx="400868" cy="523616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A9AAD159-DE2C-4DCE-A565-2A07886C7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FB755E7-2FA4-42B8-8175-5D50DC301E0B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4EC1A3D-038E-4ADE-B255-A2F64032FB71}"/>
              </a:ext>
            </a:extLst>
          </p:cNvPr>
          <p:cNvSpPr/>
          <p:nvPr/>
        </p:nvSpPr>
        <p:spPr>
          <a:xfrm>
            <a:off x="1101718" y="1986828"/>
            <a:ext cx="3886201" cy="4575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1EE0BB5-B8B4-4373-B362-75612646B1BF}"/>
              </a:ext>
            </a:extLst>
          </p:cNvPr>
          <p:cNvSpPr/>
          <p:nvPr/>
        </p:nvSpPr>
        <p:spPr>
          <a:xfrm>
            <a:off x="5517368" y="1986827"/>
            <a:ext cx="5634724" cy="45663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6CF4451-A4A4-4502-B557-104EA787C6DA}"/>
              </a:ext>
            </a:extLst>
          </p:cNvPr>
          <p:cNvGrpSpPr/>
          <p:nvPr/>
        </p:nvGrpSpPr>
        <p:grpSpPr>
          <a:xfrm>
            <a:off x="933413" y="1240928"/>
            <a:ext cx="195693" cy="431408"/>
            <a:chOff x="4375773" y="1943243"/>
            <a:chExt cx="792715" cy="1988451"/>
          </a:xfrm>
        </p:grpSpPr>
        <p:grpSp>
          <p:nvGrpSpPr>
            <p:cNvPr id="97" name="Group 8">
              <a:extLst>
                <a:ext uri="{FF2B5EF4-FFF2-40B4-BE49-F238E27FC236}">
                  <a16:creationId xmlns:a16="http://schemas.microsoft.com/office/drawing/2014/main" id="{223A9E03-0E24-4A07-9213-EA9C72BF4CCD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117" name="Oval 1">
                <a:extLst>
                  <a:ext uri="{FF2B5EF4-FFF2-40B4-BE49-F238E27FC236}">
                    <a16:creationId xmlns:a16="http://schemas.microsoft.com/office/drawing/2014/main" id="{B23345D6-DA9E-4940-86DC-611F6DE29A24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8" name="Oval 1">
                <a:extLst>
                  <a:ext uri="{FF2B5EF4-FFF2-40B4-BE49-F238E27FC236}">
                    <a16:creationId xmlns:a16="http://schemas.microsoft.com/office/drawing/2014/main" id="{4701BEC4-AD3F-46A7-B2D9-57EC863473ED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9" name="Oval 1">
                <a:extLst>
                  <a:ext uri="{FF2B5EF4-FFF2-40B4-BE49-F238E27FC236}">
                    <a16:creationId xmlns:a16="http://schemas.microsoft.com/office/drawing/2014/main" id="{76E2F5EB-A3B4-4A31-A905-7ACFA5B1CCCA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0" name="Oval 1">
                <a:extLst>
                  <a:ext uri="{FF2B5EF4-FFF2-40B4-BE49-F238E27FC236}">
                    <a16:creationId xmlns:a16="http://schemas.microsoft.com/office/drawing/2014/main" id="{5B6792B2-2FE0-40DA-8B09-D9B333288E63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09" name="Group 13">
              <a:extLst>
                <a:ext uri="{FF2B5EF4-FFF2-40B4-BE49-F238E27FC236}">
                  <a16:creationId xmlns:a16="http://schemas.microsoft.com/office/drawing/2014/main" id="{F4282F51-6E7F-49ED-8D31-09DE9BC9E1D0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114" name="Block Arc 14">
                <a:extLst>
                  <a:ext uri="{FF2B5EF4-FFF2-40B4-BE49-F238E27FC236}">
                    <a16:creationId xmlns:a16="http://schemas.microsoft.com/office/drawing/2014/main" id="{AD2B682B-4161-45E0-96A7-652D0A1E70E1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ound Same Side Corner Rectangle 30">
                <a:extLst>
                  <a:ext uri="{FF2B5EF4-FFF2-40B4-BE49-F238E27FC236}">
                    <a16:creationId xmlns:a16="http://schemas.microsoft.com/office/drawing/2014/main" id="{6DAFAC09-5971-4F15-8A19-AA32A31FB59C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6" name="Round Same Side Corner Rectangle 33">
                <a:extLst>
                  <a:ext uri="{FF2B5EF4-FFF2-40B4-BE49-F238E27FC236}">
                    <a16:creationId xmlns:a16="http://schemas.microsoft.com/office/drawing/2014/main" id="{7C312E05-2A47-4DB1-AB3B-01331E98D4F0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21" name="제목 1">
            <a:extLst>
              <a:ext uri="{FF2B5EF4-FFF2-40B4-BE49-F238E27FC236}">
                <a16:creationId xmlns:a16="http://schemas.microsoft.com/office/drawing/2014/main" id="{9289C301-E28D-44FA-9162-22B417472583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5.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분석결과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BBE288E-BEA5-405A-B8B4-533DB1EAD947}"/>
              </a:ext>
            </a:extLst>
          </p:cNvPr>
          <p:cNvSpPr/>
          <p:nvPr/>
        </p:nvSpPr>
        <p:spPr>
          <a:xfrm>
            <a:off x="6718374" y="275873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DD38B70-B701-4EF7-BF17-116354B5A9F9}"/>
              </a:ext>
            </a:extLst>
          </p:cNvPr>
          <p:cNvSpPr/>
          <p:nvPr/>
        </p:nvSpPr>
        <p:spPr>
          <a:xfrm>
            <a:off x="6912417" y="409555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81AB18A6-16C9-4676-92A0-AC13E50FDDF6}"/>
              </a:ext>
            </a:extLst>
          </p:cNvPr>
          <p:cNvSpPr/>
          <p:nvPr/>
        </p:nvSpPr>
        <p:spPr>
          <a:xfrm>
            <a:off x="7888194" y="425364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C50A501-C427-4706-BD87-0089FAF49246}"/>
              </a:ext>
            </a:extLst>
          </p:cNvPr>
          <p:cNvSpPr/>
          <p:nvPr/>
        </p:nvSpPr>
        <p:spPr>
          <a:xfrm>
            <a:off x="8926825" y="428408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47962855-BDB6-4FE0-BCAC-6E4CE6388D0C}"/>
              </a:ext>
            </a:extLst>
          </p:cNvPr>
          <p:cNvSpPr/>
          <p:nvPr/>
        </p:nvSpPr>
        <p:spPr>
          <a:xfrm>
            <a:off x="9018265" y="413811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EB0C261-4B8E-4B1E-95BF-8C8C56B6946F}"/>
              </a:ext>
            </a:extLst>
          </p:cNvPr>
          <p:cNvSpPr/>
          <p:nvPr/>
        </p:nvSpPr>
        <p:spPr>
          <a:xfrm>
            <a:off x="9196253" y="401012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7DAB5A4-4AB9-4159-B3DF-000A8DB5D1A7}"/>
              </a:ext>
            </a:extLst>
          </p:cNvPr>
          <p:cNvSpPr/>
          <p:nvPr/>
        </p:nvSpPr>
        <p:spPr>
          <a:xfrm>
            <a:off x="9109378" y="337412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44FDC331-8502-4723-AE4A-430C8B91CAA7}"/>
              </a:ext>
            </a:extLst>
          </p:cNvPr>
          <p:cNvSpPr/>
          <p:nvPr/>
        </p:nvSpPr>
        <p:spPr>
          <a:xfrm>
            <a:off x="9282228" y="332730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1C0920A-5D58-48F1-96CA-6C7C85916C8D}"/>
              </a:ext>
            </a:extLst>
          </p:cNvPr>
          <p:cNvSpPr/>
          <p:nvPr/>
        </p:nvSpPr>
        <p:spPr>
          <a:xfrm>
            <a:off x="9458816" y="359736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1592184-F869-4519-AF84-E3BB0FD93A0E}"/>
              </a:ext>
            </a:extLst>
          </p:cNvPr>
          <p:cNvSpPr/>
          <p:nvPr/>
        </p:nvSpPr>
        <p:spPr>
          <a:xfrm>
            <a:off x="9813146" y="308200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6D6EEC36-9A48-470C-BE87-F7A5945A86EC}"/>
              </a:ext>
            </a:extLst>
          </p:cNvPr>
          <p:cNvSpPr/>
          <p:nvPr/>
        </p:nvSpPr>
        <p:spPr>
          <a:xfrm>
            <a:off x="9898871" y="275429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6D2172B0-A5EA-45F3-B497-F7BC5EA8897D}"/>
              </a:ext>
            </a:extLst>
          </p:cNvPr>
          <p:cNvSpPr/>
          <p:nvPr/>
        </p:nvSpPr>
        <p:spPr>
          <a:xfrm>
            <a:off x="9550256" y="393300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426884BE-B445-4B8A-BABA-DD9A5E39EC90}"/>
              </a:ext>
            </a:extLst>
          </p:cNvPr>
          <p:cNvSpPr/>
          <p:nvPr/>
        </p:nvSpPr>
        <p:spPr>
          <a:xfrm>
            <a:off x="9633813" y="410954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00F348-C2AF-432A-B2FC-2947F5A7E0CE}"/>
              </a:ext>
            </a:extLst>
          </p:cNvPr>
          <p:cNvSpPr/>
          <p:nvPr/>
        </p:nvSpPr>
        <p:spPr>
          <a:xfrm>
            <a:off x="9989953" y="408435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DDA46623-38E7-476D-B06C-EC984146F898}"/>
              </a:ext>
            </a:extLst>
          </p:cNvPr>
          <p:cNvSpPr/>
          <p:nvPr/>
        </p:nvSpPr>
        <p:spPr>
          <a:xfrm>
            <a:off x="10254748" y="400825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48C8F6F4-0D1E-4BC3-BC51-906C5727481C}"/>
              </a:ext>
            </a:extLst>
          </p:cNvPr>
          <p:cNvSpPr/>
          <p:nvPr/>
        </p:nvSpPr>
        <p:spPr>
          <a:xfrm>
            <a:off x="10518664" y="337947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8CC5185-ECD5-40F3-BEF2-93157967469B}"/>
              </a:ext>
            </a:extLst>
          </p:cNvPr>
          <p:cNvSpPr/>
          <p:nvPr/>
        </p:nvSpPr>
        <p:spPr>
          <a:xfrm>
            <a:off x="10690244" y="397682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2A575D2C-C757-4BA9-BEA3-C30D08A3ABC3}"/>
              </a:ext>
            </a:extLst>
          </p:cNvPr>
          <p:cNvSpPr/>
          <p:nvPr/>
        </p:nvSpPr>
        <p:spPr>
          <a:xfrm>
            <a:off x="10786668" y="354259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6C648EB2-EA56-49E3-AD59-A28DFD2115C4}"/>
              </a:ext>
            </a:extLst>
          </p:cNvPr>
          <p:cNvSpPr/>
          <p:nvPr/>
        </p:nvSpPr>
        <p:spPr>
          <a:xfrm>
            <a:off x="10872393" y="403707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32C363E6-E284-4BA7-B50B-47BD0FD679DF}"/>
              </a:ext>
            </a:extLst>
          </p:cNvPr>
          <p:cNvSpPr/>
          <p:nvPr/>
        </p:nvSpPr>
        <p:spPr>
          <a:xfrm>
            <a:off x="10430008" y="428408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15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F64EEE10-A11A-47F8-95E1-F9B786A17BB1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030C3B-AC55-470E-AF66-703BB87B2848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C985EC8-A4A4-4572-9E5D-CF08852C7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7F4C7C-E301-4A76-A9AC-86F6D821FDC5}"/>
              </a:ext>
            </a:extLst>
          </p:cNvPr>
          <p:cNvSpPr/>
          <p:nvPr/>
        </p:nvSpPr>
        <p:spPr>
          <a:xfrm>
            <a:off x="1151363" y="2030215"/>
            <a:ext cx="2964225" cy="4690552"/>
          </a:xfrm>
          <a:prstGeom prst="roundRect">
            <a:avLst/>
          </a:prstGeom>
          <a:ln w="38100">
            <a:solidFill>
              <a:srgbClr val="A7E2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/>
              <a:pPr algn="r"/>
              <a:t>9</a:t>
            </a:fld>
            <a:endParaRPr lang="ko-KR" altLang="en-US" sz="1200"/>
          </a:p>
        </p:txBody>
      </p:sp>
      <p:graphicFrame>
        <p:nvGraphicFramePr>
          <p:cNvPr id="56" name="차트 55">
            <a:extLst>
              <a:ext uri="{FF2B5EF4-FFF2-40B4-BE49-F238E27FC236}">
                <a16:creationId xmlns:a16="http://schemas.microsoft.com/office/drawing/2014/main" id="{C32CEC91-29F8-4C86-9612-67B6259E8A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8657593"/>
              </p:ext>
            </p:extLst>
          </p:nvPr>
        </p:nvGraphicFramePr>
        <p:xfrm>
          <a:off x="1212099" y="3705896"/>
          <a:ext cx="2837330" cy="2711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8EFF707-1CD9-4032-BB65-E472E7BC8310}"/>
              </a:ext>
            </a:extLst>
          </p:cNvPr>
          <p:cNvSpPr txBox="1"/>
          <p:nvPr/>
        </p:nvSpPr>
        <p:spPr>
          <a:xfrm>
            <a:off x="1189033" y="2990100"/>
            <a:ext cx="2673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생산이 많은 경로와 적은 </a:t>
            </a:r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경로두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집단으로 나눠 불량률 비교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21A822B-AF5F-4CC8-82EB-2AFFEBD35479}"/>
              </a:ext>
            </a:extLst>
          </p:cNvPr>
          <p:cNvSpPr/>
          <p:nvPr/>
        </p:nvSpPr>
        <p:spPr>
          <a:xfrm>
            <a:off x="4649255" y="2030215"/>
            <a:ext cx="2964225" cy="4690552"/>
          </a:xfrm>
          <a:prstGeom prst="roundRect">
            <a:avLst/>
          </a:prstGeom>
          <a:ln w="38100">
            <a:solidFill>
              <a:srgbClr val="A7E2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9F85FDF-92FD-4C15-84E9-8FA72AD69CDD}"/>
              </a:ext>
            </a:extLst>
          </p:cNvPr>
          <p:cNvSpPr/>
          <p:nvPr/>
        </p:nvSpPr>
        <p:spPr>
          <a:xfrm>
            <a:off x="8148102" y="2030215"/>
            <a:ext cx="2964225" cy="4690552"/>
          </a:xfrm>
          <a:prstGeom prst="roundRect">
            <a:avLst/>
          </a:prstGeom>
          <a:ln w="38100">
            <a:solidFill>
              <a:srgbClr val="A7E2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대각선 방향 모서리 17">
            <a:extLst>
              <a:ext uri="{FF2B5EF4-FFF2-40B4-BE49-F238E27FC236}">
                <a16:creationId xmlns:a16="http://schemas.microsoft.com/office/drawing/2014/main" id="{65E238A9-BA27-4F85-A7DC-0A877AFD8103}"/>
              </a:ext>
            </a:extLst>
          </p:cNvPr>
          <p:cNvSpPr/>
          <p:nvPr/>
        </p:nvSpPr>
        <p:spPr>
          <a:xfrm>
            <a:off x="4650547" y="1864994"/>
            <a:ext cx="2962800" cy="972000"/>
          </a:xfrm>
          <a:prstGeom prst="snip2DiagRect">
            <a:avLst/>
          </a:prstGeom>
          <a:solidFill>
            <a:srgbClr val="A7E2F0"/>
          </a:solidFill>
          <a:ln w="38100">
            <a:solidFill>
              <a:srgbClr val="A7E2F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생산량 별 불량률 계산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520C638-75DA-4B62-930F-3D5B402FC46D}"/>
              </a:ext>
            </a:extLst>
          </p:cNvPr>
          <p:cNvCxnSpPr/>
          <p:nvPr/>
        </p:nvCxnSpPr>
        <p:spPr>
          <a:xfrm>
            <a:off x="1813048" y="5317685"/>
            <a:ext cx="2049709" cy="0"/>
          </a:xfrm>
          <a:prstGeom prst="line">
            <a:avLst/>
          </a:prstGeom>
          <a:ln w="1905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F4C09C8-87DF-4DCD-848E-E4CDA661A335}"/>
              </a:ext>
            </a:extLst>
          </p:cNvPr>
          <p:cNvCxnSpPr>
            <a:cxnSpLocks/>
            <a:stCxn id="25" idx="2"/>
          </p:cNvCxnSpPr>
          <p:nvPr/>
        </p:nvCxnSpPr>
        <p:spPr>
          <a:xfrm rot="16200000" flipH="1">
            <a:off x="2614332" y="4568463"/>
            <a:ext cx="1031779" cy="48996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7C334FA-7649-4F24-883E-B40E40001BE2}"/>
              </a:ext>
            </a:extLst>
          </p:cNvPr>
          <p:cNvSpPr txBox="1"/>
          <p:nvPr/>
        </p:nvSpPr>
        <p:spPr>
          <a:xfrm>
            <a:off x="2191195" y="4020557"/>
            <a:ext cx="138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중앙값 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56,316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8B9569-887E-4424-9D6A-7917AC0E258E}"/>
              </a:ext>
            </a:extLst>
          </p:cNvPr>
          <p:cNvSpPr txBox="1"/>
          <p:nvPr/>
        </p:nvSpPr>
        <p:spPr>
          <a:xfrm>
            <a:off x="8282875" y="2990100"/>
            <a:ext cx="2673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생산량이 많은 공정일 때 불량률 상승</a:t>
            </a:r>
          </a:p>
        </p:txBody>
      </p:sp>
      <p:graphicFrame>
        <p:nvGraphicFramePr>
          <p:cNvPr id="38" name="표 40">
            <a:extLst>
              <a:ext uri="{FF2B5EF4-FFF2-40B4-BE49-F238E27FC236}">
                <a16:creationId xmlns:a16="http://schemas.microsoft.com/office/drawing/2014/main" id="{3A9A0F7A-62A6-4823-8689-6D9C62EDD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126329"/>
              </p:ext>
            </p:extLst>
          </p:nvPr>
        </p:nvGraphicFramePr>
        <p:xfrm>
          <a:off x="8373638" y="3675621"/>
          <a:ext cx="2511777" cy="15838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7259">
                  <a:extLst>
                    <a:ext uri="{9D8B030D-6E8A-4147-A177-3AD203B41FA5}">
                      <a16:colId xmlns:a16="http://schemas.microsoft.com/office/drawing/2014/main" val="2828265570"/>
                    </a:ext>
                  </a:extLst>
                </a:gridCol>
                <a:gridCol w="837259">
                  <a:extLst>
                    <a:ext uri="{9D8B030D-6E8A-4147-A177-3AD203B41FA5}">
                      <a16:colId xmlns:a16="http://schemas.microsoft.com/office/drawing/2014/main" val="958838549"/>
                    </a:ext>
                  </a:extLst>
                </a:gridCol>
                <a:gridCol w="837259">
                  <a:extLst>
                    <a:ext uri="{9D8B030D-6E8A-4147-A177-3AD203B41FA5}">
                      <a16:colId xmlns:a16="http://schemas.microsoft.com/office/drawing/2014/main" val="1309440784"/>
                    </a:ext>
                  </a:extLst>
                </a:gridCol>
              </a:tblGrid>
              <a:tr h="527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구분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중앙값 이상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중앙값 이하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768072"/>
                  </a:ext>
                </a:extLst>
              </a:tr>
              <a:tr h="527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총 생산량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2,688,006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1,002,858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154027"/>
                  </a:ext>
                </a:extLst>
              </a:tr>
              <a:tr h="527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총 불량수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127,402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48,236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88037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B7D7233-45B8-44D8-A2DC-4711827ABE66}"/>
              </a:ext>
            </a:extLst>
          </p:cNvPr>
          <p:cNvSpPr txBox="1"/>
          <p:nvPr/>
        </p:nvSpPr>
        <p:spPr>
          <a:xfrm>
            <a:off x="9057507" y="5259444"/>
            <a:ext cx="1855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단위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/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중앙값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56,316</a:t>
            </a:r>
            <a:endParaRPr lang="ko-KR" altLang="en-US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D0DBBD-DCC8-43F0-85E9-97C31071D64B}"/>
              </a:ext>
            </a:extLst>
          </p:cNvPr>
          <p:cNvSpPr txBox="1"/>
          <p:nvPr/>
        </p:nvSpPr>
        <p:spPr>
          <a:xfrm>
            <a:off x="8374240" y="5579354"/>
            <a:ext cx="2538961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chisq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= 7.204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P-value = 0.007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" name="사각형: 위쪽 모서리의 한쪽은 둥글고 다른 한쪽은 잘림 5">
            <a:extLst>
              <a:ext uri="{FF2B5EF4-FFF2-40B4-BE49-F238E27FC236}">
                <a16:creationId xmlns:a16="http://schemas.microsoft.com/office/drawing/2014/main" id="{B9013125-DBE8-4FC3-8396-C894B22404B1}"/>
              </a:ext>
            </a:extLst>
          </p:cNvPr>
          <p:cNvSpPr/>
          <p:nvPr/>
        </p:nvSpPr>
        <p:spPr>
          <a:xfrm>
            <a:off x="1132314" y="1860332"/>
            <a:ext cx="3002400" cy="972000"/>
          </a:xfrm>
          <a:prstGeom prst="snipRoundRect">
            <a:avLst/>
          </a:prstGeom>
          <a:solidFill>
            <a:srgbClr val="A7E2F0"/>
          </a:solidFill>
          <a:ln>
            <a:solidFill>
              <a:srgbClr val="A7E2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</a:t>
            </a:r>
            <a:r>
              <a:rPr lang="ko-KR" altLang="en-US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흐름별</a:t>
            </a:r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생산량 추이</a:t>
            </a:r>
          </a:p>
        </p:txBody>
      </p:sp>
      <p:pic>
        <p:nvPicPr>
          <p:cNvPr id="29" name="그림 28" descr="나이프이(가) 표시된 사진&#10;&#10;자동 생성된 설명">
            <a:extLst>
              <a:ext uri="{FF2B5EF4-FFF2-40B4-BE49-F238E27FC236}">
                <a16:creationId xmlns:a16="http://schemas.microsoft.com/office/drawing/2014/main" id="{0185AD1D-9987-4C87-99CB-A294833FB7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03827" y="4538796"/>
            <a:ext cx="1784345" cy="437999"/>
          </a:xfrm>
          <a:prstGeom prst="rect">
            <a:avLst/>
          </a:prstGeom>
        </p:spPr>
      </p:pic>
      <p:sp>
        <p:nvSpPr>
          <p:cNvPr id="30" name="사각형: 위쪽 모서리의 한쪽은 둥글고 다른 한쪽은 잘림 29">
            <a:extLst>
              <a:ext uri="{FF2B5EF4-FFF2-40B4-BE49-F238E27FC236}">
                <a16:creationId xmlns:a16="http://schemas.microsoft.com/office/drawing/2014/main" id="{9B84239B-8434-456E-B957-88AA04D6334B}"/>
              </a:ext>
            </a:extLst>
          </p:cNvPr>
          <p:cNvSpPr/>
          <p:nvPr/>
        </p:nvSpPr>
        <p:spPr>
          <a:xfrm>
            <a:off x="8151354" y="1867330"/>
            <a:ext cx="2962800" cy="972000"/>
          </a:xfrm>
          <a:prstGeom prst="snipRoundRect">
            <a:avLst/>
          </a:prstGeom>
          <a:solidFill>
            <a:srgbClr val="9CD5E2"/>
          </a:solidFill>
          <a:ln w="38100">
            <a:solidFill>
              <a:srgbClr val="9CD5E2"/>
            </a:solidFill>
          </a:ln>
          <a:scene3d>
            <a:camera prst="orthographicFront">
              <a:rot lat="10800000" lon="1080000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flatTx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카이제곱</a:t>
            </a:r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검정 결과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80CC4F90-5BC7-4970-AACB-620B6DFCDE1C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5.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분석결과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11F7CD8-C8F4-4BA5-9370-A5013BF36656}"/>
              </a:ext>
            </a:extLst>
          </p:cNvPr>
          <p:cNvGrpSpPr/>
          <p:nvPr/>
        </p:nvGrpSpPr>
        <p:grpSpPr>
          <a:xfrm>
            <a:off x="933413" y="1240928"/>
            <a:ext cx="195693" cy="431408"/>
            <a:chOff x="4375773" y="1943243"/>
            <a:chExt cx="792715" cy="1988451"/>
          </a:xfrm>
        </p:grpSpPr>
        <p:grpSp>
          <p:nvGrpSpPr>
            <p:cNvPr id="75" name="Group 8">
              <a:extLst>
                <a:ext uri="{FF2B5EF4-FFF2-40B4-BE49-F238E27FC236}">
                  <a16:creationId xmlns:a16="http://schemas.microsoft.com/office/drawing/2014/main" id="{871164A7-AC23-4D5B-BC02-6E564309B52E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80" name="Oval 1">
                <a:extLst>
                  <a:ext uri="{FF2B5EF4-FFF2-40B4-BE49-F238E27FC236}">
                    <a16:creationId xmlns:a16="http://schemas.microsoft.com/office/drawing/2014/main" id="{4EA3D135-B400-4C91-9D1C-7F96D7BB8D25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Oval 1">
                <a:extLst>
                  <a:ext uri="{FF2B5EF4-FFF2-40B4-BE49-F238E27FC236}">
                    <a16:creationId xmlns:a16="http://schemas.microsoft.com/office/drawing/2014/main" id="{99F0E069-5621-424B-A527-FA300A532900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Oval 1">
                <a:extLst>
                  <a:ext uri="{FF2B5EF4-FFF2-40B4-BE49-F238E27FC236}">
                    <a16:creationId xmlns:a16="http://schemas.microsoft.com/office/drawing/2014/main" id="{8ACB1E07-753B-4143-A358-BBEEEC840EFA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Oval 1">
                <a:extLst>
                  <a:ext uri="{FF2B5EF4-FFF2-40B4-BE49-F238E27FC236}">
                    <a16:creationId xmlns:a16="http://schemas.microsoft.com/office/drawing/2014/main" id="{376F857A-3930-40A2-86DD-0323C0BB129F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6" name="Group 13">
              <a:extLst>
                <a:ext uri="{FF2B5EF4-FFF2-40B4-BE49-F238E27FC236}">
                  <a16:creationId xmlns:a16="http://schemas.microsoft.com/office/drawing/2014/main" id="{9D610818-211C-410B-8D62-F2EBAD831262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77" name="Block Arc 14">
                <a:extLst>
                  <a:ext uri="{FF2B5EF4-FFF2-40B4-BE49-F238E27FC236}">
                    <a16:creationId xmlns:a16="http://schemas.microsoft.com/office/drawing/2014/main" id="{37281900-E67F-4904-9018-C8A710E51D10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Round Same Side Corner Rectangle 30">
                <a:extLst>
                  <a:ext uri="{FF2B5EF4-FFF2-40B4-BE49-F238E27FC236}">
                    <a16:creationId xmlns:a16="http://schemas.microsoft.com/office/drawing/2014/main" id="{03D272FF-D1E4-4B07-91F7-219C581C8D8B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Round Same Side Corner Rectangle 33">
                <a:extLst>
                  <a:ext uri="{FF2B5EF4-FFF2-40B4-BE49-F238E27FC236}">
                    <a16:creationId xmlns:a16="http://schemas.microsoft.com/office/drawing/2014/main" id="{273BA65B-0D5E-4BA1-8775-5ACD3F84E01C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3CD27B33-1F94-4474-B206-2923FB474671}"/>
              </a:ext>
            </a:extLst>
          </p:cNvPr>
          <p:cNvSpPr txBox="1"/>
          <p:nvPr/>
        </p:nvSpPr>
        <p:spPr>
          <a:xfrm>
            <a:off x="1129106" y="1115091"/>
            <a:ext cx="1072469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흐름별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생산부하와 불량률 비교 결과 생산 부하가 높을수록 불량률도 높게 나타나기 때문에 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latinLnBrk="0">
              <a:lnSpc>
                <a:spcPct val="110000"/>
              </a:lnSpc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</a:t>
            </a:r>
            <a:r>
              <a:rPr lang="ko-KR" altLang="en-US" b="1" dirty="0" err="1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흐름별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부하를 고려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한 최적 생산 필요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56ECB-9673-4906-933E-6188824271F8}"/>
              </a:ext>
            </a:extLst>
          </p:cNvPr>
          <p:cNvSpPr txBox="1"/>
          <p:nvPr/>
        </p:nvSpPr>
        <p:spPr>
          <a:xfrm>
            <a:off x="1561083" y="6279732"/>
            <a:ext cx="2301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</a:t>
            </a:r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흐름별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총 생산량 분포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655B3CB-3B2A-4852-8202-90A2E9D86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391" y="3013380"/>
            <a:ext cx="2541951" cy="10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B5713D4-441B-4FE1-B13C-8C4AB65046E2}"/>
              </a:ext>
            </a:extLst>
          </p:cNvPr>
          <p:cNvSpPr txBox="1"/>
          <p:nvPr/>
        </p:nvSpPr>
        <p:spPr>
          <a:xfrm>
            <a:off x="5115969" y="4040358"/>
            <a:ext cx="2049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</a:t>
            </a:r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흐름별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총 생산량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C53B595-BF1C-4EFC-B585-C333368EA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124" y="5142017"/>
            <a:ext cx="2405749" cy="1080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70509A1-17E4-446F-B242-F96C19BED58C}"/>
              </a:ext>
            </a:extLst>
          </p:cNvPr>
          <p:cNvSpPr txBox="1"/>
          <p:nvPr/>
        </p:nvSpPr>
        <p:spPr>
          <a:xfrm>
            <a:off x="5097546" y="6224384"/>
            <a:ext cx="2049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</a:t>
            </a:r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흐름별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불량률</a:t>
            </a:r>
          </a:p>
        </p:txBody>
      </p:sp>
    </p:spTree>
    <p:extLst>
      <p:ext uri="{BB962C8B-B14F-4D97-AF65-F5344CB8AC3E}">
        <p14:creationId xmlns:p14="http://schemas.microsoft.com/office/powerpoint/2010/main" val="25230154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Straight Connector 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Straight Connector 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Straight Connector 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Straight Connector 1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Freeform 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Right Triangle 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Right Triangle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Right Triangle 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Right Triangle 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Right Triangle 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Right Triangle 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Right Triangle 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Right Triangle 9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3575</TotalTime>
  <Words>1345</Words>
  <Application>Microsoft Office PowerPoint</Application>
  <PresentationFormat>와이드스크린</PresentationFormat>
  <Paragraphs>407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나눔스퀘어_ac ExtraBold</vt:lpstr>
      <vt:lpstr>나눔고딕OTF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반도체 공정별 불량 원인 분석을 통한 Product 품질 개선</dc:title>
  <dc:creator>이 찬희</dc:creator>
  <cp:lastModifiedBy>김 민경</cp:lastModifiedBy>
  <cp:revision>107</cp:revision>
  <dcterms:created xsi:type="dcterms:W3CDTF">2021-09-01T06:27:06Z</dcterms:created>
  <dcterms:modified xsi:type="dcterms:W3CDTF">2021-09-10T00:05:49Z</dcterms:modified>
</cp:coreProperties>
</file>